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x="18288000" cy="10287000"/>
  <p:notesSz cx="6858000" cy="9144000"/>
  <p:embeddedFontLst>
    <p:embeddedFont>
      <p:font typeface="Questrial" charset="1" panose="02000000000000000000"/>
      <p:regular r:id="rId26"/>
    </p:embeddedFont>
    <p:embeddedFont>
      <p:font typeface="Anton" charset="1" panose="00000500000000000000"/>
      <p:regular r:id="rId27"/>
    </p:embeddedFont>
    <p:embeddedFont>
      <p:font typeface="Public Sans Bold" charset="1" panose="00000000000000000000"/>
      <p:regular r:id="rId28"/>
    </p:embeddedFont>
    <p:embeddedFont>
      <p:font typeface="TT Chocolates Bold" charset="1" panose="02000803020000020003"/>
      <p:regular r:id="rId29"/>
    </p:embeddedFont>
    <p:embeddedFont>
      <p:font typeface="TT Norms Bold" charset="1" panose="02000803030000020004"/>
      <p:regular r:id="rId30"/>
    </p:embeddedFont>
    <p:embeddedFont>
      <p:font typeface="TT Norms" charset="1" panose="02000503030000020003"/>
      <p:regular r:id="rId31"/>
    </p:embeddedFont>
    <p:embeddedFont>
      <p:font typeface="TT Chocolates Bold Italics" charset="1" panose="02000803030000090003"/>
      <p:regular r:id="rId32"/>
    </p:embeddedFont>
    <p:embeddedFont>
      <p:font typeface="Public Sans Bold Italics" charset="1" panose="0000000000000000000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7.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 Id="rId3" Target="../media/image19.png" Type="http://schemas.openxmlformats.org/officeDocument/2006/relationships/image"/><Relationship Id="rId4"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Freeform 2" id="2"/>
          <p:cNvSpPr/>
          <p:nvPr/>
        </p:nvSpPr>
        <p:spPr>
          <a:xfrm flipH="false" flipV="false" rot="0">
            <a:off x="1042456" y="1028700"/>
            <a:ext cx="379490" cy="379490"/>
          </a:xfrm>
          <a:custGeom>
            <a:avLst/>
            <a:gdLst/>
            <a:ahLst/>
            <a:cxnLst/>
            <a:rect r="r" b="b" t="t" l="l"/>
            <a:pathLst>
              <a:path h="379490" w="379490">
                <a:moveTo>
                  <a:pt x="0" y="0"/>
                </a:moveTo>
                <a:lnTo>
                  <a:pt x="379491" y="0"/>
                </a:lnTo>
                <a:lnTo>
                  <a:pt x="379491" y="379490"/>
                </a:lnTo>
                <a:lnTo>
                  <a:pt x="0" y="3794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028700" y="6631671"/>
            <a:ext cx="8510532" cy="931509"/>
            <a:chOff x="0" y="0"/>
            <a:chExt cx="2394485" cy="262085"/>
          </a:xfrm>
        </p:grpSpPr>
        <p:sp>
          <p:nvSpPr>
            <p:cNvPr name="Freeform 4" id="4"/>
            <p:cNvSpPr/>
            <p:nvPr/>
          </p:nvSpPr>
          <p:spPr>
            <a:xfrm flipH="false" flipV="false" rot="0">
              <a:off x="0" y="0"/>
              <a:ext cx="2394484" cy="262085"/>
            </a:xfrm>
            <a:custGeom>
              <a:avLst/>
              <a:gdLst/>
              <a:ahLst/>
              <a:cxnLst/>
              <a:rect r="r" b="b" t="t" l="l"/>
              <a:pathLst>
                <a:path h="262085" w="2394484">
                  <a:moveTo>
                    <a:pt x="0" y="0"/>
                  </a:moveTo>
                  <a:lnTo>
                    <a:pt x="2394484" y="0"/>
                  </a:lnTo>
                  <a:lnTo>
                    <a:pt x="2394484" y="262085"/>
                  </a:lnTo>
                  <a:lnTo>
                    <a:pt x="0" y="262085"/>
                  </a:lnTo>
                  <a:close/>
                </a:path>
              </a:pathLst>
            </a:custGeom>
            <a:solidFill>
              <a:srgbClr val="F8F5FF"/>
            </a:solidFill>
            <a:ln w="9525" cap="sq">
              <a:solidFill>
                <a:srgbClr val="231076"/>
              </a:solidFill>
              <a:prstDash val="solid"/>
              <a:miter/>
            </a:ln>
          </p:spPr>
        </p:sp>
        <p:sp>
          <p:nvSpPr>
            <p:cNvPr name="TextBox 5" id="5"/>
            <p:cNvSpPr txBox="true"/>
            <p:nvPr/>
          </p:nvSpPr>
          <p:spPr>
            <a:xfrm>
              <a:off x="0" y="-19050"/>
              <a:ext cx="2394485" cy="281135"/>
            </a:xfrm>
            <a:prstGeom prst="rect">
              <a:avLst/>
            </a:prstGeom>
          </p:spPr>
          <p:txBody>
            <a:bodyPr anchor="ctr" rtlCol="false" tIns="34560" lIns="34560" bIns="34560" rIns="34560"/>
            <a:lstStyle/>
            <a:p>
              <a:pPr algn="ctr">
                <a:lnSpc>
                  <a:spcPts val="2747"/>
                </a:lnSpc>
              </a:pPr>
              <a:r>
                <a:rPr lang="en-US" sz="2252">
                  <a:solidFill>
                    <a:srgbClr val="0E0340"/>
                  </a:solidFill>
                  <a:latin typeface="Questrial"/>
                  <a:ea typeface="Questrial"/>
                  <a:cs typeface="Questrial"/>
                  <a:sym typeface="Questrial"/>
                </a:rPr>
                <a:t>Sử dụng Hadoop MapReduce và Apache Spark</a:t>
              </a:r>
            </a:p>
          </p:txBody>
        </p:sp>
      </p:grpSp>
      <p:sp>
        <p:nvSpPr>
          <p:cNvPr name="Freeform 6" id="6"/>
          <p:cNvSpPr/>
          <p:nvPr/>
        </p:nvSpPr>
        <p:spPr>
          <a:xfrm flipH="false" flipV="false" rot="0">
            <a:off x="8867787" y="-1775450"/>
            <a:ext cx="9075579" cy="12365054"/>
          </a:xfrm>
          <a:custGeom>
            <a:avLst/>
            <a:gdLst/>
            <a:ahLst/>
            <a:cxnLst/>
            <a:rect r="r" b="b" t="t" l="l"/>
            <a:pathLst>
              <a:path h="12365054" w="9075579">
                <a:moveTo>
                  <a:pt x="0" y="0"/>
                </a:moveTo>
                <a:lnTo>
                  <a:pt x="9075579" y="0"/>
                </a:lnTo>
                <a:lnTo>
                  <a:pt x="9075579" y="12365054"/>
                </a:lnTo>
                <a:lnTo>
                  <a:pt x="0" y="12365054"/>
                </a:lnTo>
                <a:lnTo>
                  <a:pt x="0" y="0"/>
                </a:lnTo>
                <a:close/>
              </a:path>
            </a:pathLst>
          </a:custGeom>
          <a:blipFill>
            <a:blip r:embed="rId4"/>
            <a:stretch>
              <a:fillRect l="0" t="0" r="0" b="0"/>
            </a:stretch>
          </a:blipFill>
        </p:spPr>
      </p:sp>
      <p:sp>
        <p:nvSpPr>
          <p:cNvPr name="TextBox 7" id="7"/>
          <p:cNvSpPr txBox="true"/>
          <p:nvPr/>
        </p:nvSpPr>
        <p:spPr>
          <a:xfrm rot="0">
            <a:off x="1028700" y="4269435"/>
            <a:ext cx="12030659" cy="2447961"/>
          </a:xfrm>
          <a:prstGeom prst="rect">
            <a:avLst/>
          </a:prstGeom>
        </p:spPr>
        <p:txBody>
          <a:bodyPr anchor="t" rtlCol="false" tIns="0" lIns="0" bIns="0" rIns="0">
            <a:spAutoFit/>
          </a:bodyPr>
          <a:lstStyle/>
          <a:p>
            <a:pPr algn="l" marL="0" indent="0" lvl="0">
              <a:lnSpc>
                <a:spcPts val="18376"/>
              </a:lnSpc>
            </a:pPr>
            <a:r>
              <a:rPr lang="en-US" sz="18376" spc="202">
                <a:solidFill>
                  <a:srgbClr val="231076"/>
                </a:solidFill>
                <a:latin typeface="Anton"/>
                <a:ea typeface="Anton"/>
                <a:cs typeface="Anton"/>
                <a:sym typeface="Anton"/>
              </a:rPr>
              <a:t>VĂN BẢN LỚN</a:t>
            </a:r>
          </a:p>
        </p:txBody>
      </p:sp>
      <p:grpSp>
        <p:nvGrpSpPr>
          <p:cNvPr name="Group 8" id="8"/>
          <p:cNvGrpSpPr/>
          <p:nvPr/>
        </p:nvGrpSpPr>
        <p:grpSpPr>
          <a:xfrm rot="0">
            <a:off x="1028700" y="8696935"/>
            <a:ext cx="5313234" cy="572135"/>
            <a:chOff x="0" y="0"/>
            <a:chExt cx="1399370" cy="150686"/>
          </a:xfrm>
        </p:grpSpPr>
        <p:sp>
          <p:nvSpPr>
            <p:cNvPr name="Freeform 9" id="9"/>
            <p:cNvSpPr/>
            <p:nvPr/>
          </p:nvSpPr>
          <p:spPr>
            <a:xfrm flipH="false" flipV="false" rot="0">
              <a:off x="0" y="0"/>
              <a:ext cx="1399370" cy="150686"/>
            </a:xfrm>
            <a:custGeom>
              <a:avLst/>
              <a:gdLst/>
              <a:ahLst/>
              <a:cxnLst/>
              <a:rect r="r" b="b" t="t" l="l"/>
              <a:pathLst>
                <a:path h="150686" w="1399370">
                  <a:moveTo>
                    <a:pt x="0" y="0"/>
                  </a:moveTo>
                  <a:lnTo>
                    <a:pt x="1399370" y="0"/>
                  </a:lnTo>
                  <a:lnTo>
                    <a:pt x="1399370" y="150686"/>
                  </a:lnTo>
                  <a:lnTo>
                    <a:pt x="0" y="150686"/>
                  </a:lnTo>
                  <a:close/>
                </a:path>
              </a:pathLst>
            </a:custGeom>
            <a:solidFill>
              <a:srgbClr val="231076"/>
            </a:solidFill>
          </p:spPr>
        </p:sp>
        <p:sp>
          <p:nvSpPr>
            <p:cNvPr name="TextBox 10" id="10"/>
            <p:cNvSpPr txBox="true"/>
            <p:nvPr/>
          </p:nvSpPr>
          <p:spPr>
            <a:xfrm>
              <a:off x="0" y="0"/>
              <a:ext cx="1399370" cy="150686"/>
            </a:xfrm>
            <a:prstGeom prst="rect">
              <a:avLst/>
            </a:prstGeom>
          </p:spPr>
          <p:txBody>
            <a:bodyPr anchor="ctr" rtlCol="false" tIns="165100" lIns="165100" bIns="165100" rIns="165100"/>
            <a:lstStyle/>
            <a:p>
              <a:pPr algn="ctr">
                <a:lnSpc>
                  <a:spcPts val="1887"/>
                </a:lnSpc>
              </a:pPr>
              <a:r>
                <a:rPr lang="en-US" b="true" sz="1599">
                  <a:solidFill>
                    <a:srgbClr val="FFFFFF"/>
                  </a:solidFill>
                  <a:latin typeface="Public Sans Bold"/>
                  <a:ea typeface="Public Sans Bold"/>
                  <a:cs typeface="Public Sans Bold"/>
                  <a:sym typeface="Public Sans Bold"/>
                </a:rPr>
                <a:t>Viết bởi Nguyễn Đình Khải và Đoàn Quang Huy</a:t>
              </a:r>
            </a:p>
          </p:txBody>
        </p:sp>
      </p:grpSp>
      <p:sp>
        <p:nvSpPr>
          <p:cNvPr name="TextBox 11" id="11"/>
          <p:cNvSpPr txBox="true"/>
          <p:nvPr/>
        </p:nvSpPr>
        <p:spPr>
          <a:xfrm rot="0">
            <a:off x="1552763" y="1058855"/>
            <a:ext cx="4789171" cy="329438"/>
          </a:xfrm>
          <a:prstGeom prst="rect">
            <a:avLst/>
          </a:prstGeom>
        </p:spPr>
        <p:txBody>
          <a:bodyPr anchor="t" rtlCol="false" tIns="0" lIns="0" bIns="0" rIns="0">
            <a:spAutoFit/>
          </a:bodyPr>
          <a:lstStyle/>
          <a:p>
            <a:pPr algn="l" marL="0" indent="0" lvl="0">
              <a:lnSpc>
                <a:spcPts val="2595"/>
              </a:lnSpc>
            </a:pPr>
            <a:r>
              <a:rPr lang="en-US" b="true" sz="2199">
                <a:solidFill>
                  <a:srgbClr val="231076"/>
                </a:solidFill>
                <a:latin typeface="TT Chocolates Bold"/>
                <a:ea typeface="TT Chocolates Bold"/>
                <a:cs typeface="TT Chocolates Bold"/>
                <a:sym typeface="TT Chocolates Bold"/>
              </a:rPr>
              <a:t>VNU - UET - IAI</a:t>
            </a:r>
          </a:p>
        </p:txBody>
      </p:sp>
      <p:sp>
        <p:nvSpPr>
          <p:cNvPr name="TextBox 12" id="12"/>
          <p:cNvSpPr txBox="true"/>
          <p:nvPr/>
        </p:nvSpPr>
        <p:spPr>
          <a:xfrm rot="0">
            <a:off x="1042456" y="2590070"/>
            <a:ext cx="9942673" cy="931338"/>
          </a:xfrm>
          <a:prstGeom prst="rect">
            <a:avLst/>
          </a:prstGeom>
        </p:spPr>
        <p:txBody>
          <a:bodyPr anchor="t" rtlCol="false" tIns="0" lIns="0" bIns="0" rIns="0">
            <a:spAutoFit/>
          </a:bodyPr>
          <a:lstStyle/>
          <a:p>
            <a:pPr algn="l" marL="0" indent="0" lvl="0">
              <a:lnSpc>
                <a:spcPts val="7041"/>
              </a:lnSpc>
            </a:pPr>
            <a:r>
              <a:rPr lang="en-US" b="true" sz="7041">
                <a:solidFill>
                  <a:srgbClr val="231076"/>
                </a:solidFill>
                <a:latin typeface="TT Norms Bold"/>
                <a:ea typeface="TT Norms Bold"/>
                <a:cs typeface="TT Norms Bold"/>
                <a:sym typeface="TT Norms Bold"/>
              </a:rPr>
              <a:t>PHÂN TÍCH CẢM XÚC</a:t>
            </a:r>
          </a:p>
        </p:txBody>
      </p:sp>
      <p:sp>
        <p:nvSpPr>
          <p:cNvPr name="TextBox 13" id="13"/>
          <p:cNvSpPr txBox="true"/>
          <p:nvPr/>
        </p:nvSpPr>
        <p:spPr>
          <a:xfrm rot="0">
            <a:off x="14506933" y="1066950"/>
            <a:ext cx="2752367" cy="329438"/>
          </a:xfrm>
          <a:prstGeom prst="rect">
            <a:avLst/>
          </a:prstGeom>
        </p:spPr>
        <p:txBody>
          <a:bodyPr anchor="t" rtlCol="false" tIns="0" lIns="0" bIns="0" rIns="0">
            <a:spAutoFit/>
          </a:bodyPr>
          <a:lstStyle/>
          <a:p>
            <a:pPr algn="r" marL="0" indent="0" lvl="0">
              <a:lnSpc>
                <a:spcPts val="2595"/>
              </a:lnSpc>
            </a:pPr>
            <a:r>
              <a:rPr lang="en-US" b="true" sz="2199">
                <a:solidFill>
                  <a:srgbClr val="231076"/>
                </a:solidFill>
                <a:latin typeface="TT Chocolates Bold"/>
                <a:ea typeface="TT Chocolates Bold"/>
                <a:cs typeface="TT Chocolates Bold"/>
                <a:sym typeface="TT Chocolates Bold"/>
              </a:rPr>
              <a:t>THÁNG 5, 2025</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2821" y="628584"/>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2737223" y="4478445"/>
            <a:ext cx="10741170" cy="1361557"/>
          </a:xfrm>
          <a:custGeom>
            <a:avLst/>
            <a:gdLst/>
            <a:ahLst/>
            <a:cxnLst/>
            <a:rect r="r" b="b" t="t" l="l"/>
            <a:pathLst>
              <a:path h="1361557" w="10741170">
                <a:moveTo>
                  <a:pt x="0" y="0"/>
                </a:moveTo>
                <a:lnTo>
                  <a:pt x="10741169" y="0"/>
                </a:lnTo>
                <a:lnTo>
                  <a:pt x="10741169" y="1361557"/>
                </a:lnTo>
                <a:lnTo>
                  <a:pt x="0" y="1361557"/>
                </a:lnTo>
                <a:lnTo>
                  <a:pt x="0" y="0"/>
                </a:lnTo>
                <a:close/>
              </a:path>
            </a:pathLst>
          </a:custGeom>
          <a:blipFill>
            <a:blip r:embed="rId2"/>
            <a:stretch>
              <a:fillRect l="0" t="0" r="0" b="0"/>
            </a:stretch>
          </a:blipFill>
        </p:spPr>
      </p:sp>
      <p:sp>
        <p:nvSpPr>
          <p:cNvPr name="TextBox 6" id="6"/>
          <p:cNvSpPr txBox="true"/>
          <p:nvPr/>
        </p:nvSpPr>
        <p:spPr>
          <a:xfrm rot="0">
            <a:off x="1473764" y="6166399"/>
            <a:ext cx="1122875" cy="2297119"/>
          </a:xfrm>
          <a:prstGeom prst="rect">
            <a:avLst/>
          </a:prstGeom>
        </p:spPr>
        <p:txBody>
          <a:bodyPr anchor="t" rtlCol="false" tIns="0" lIns="0" bIns="0" rIns="0">
            <a:spAutoFit/>
          </a:bodyPr>
          <a:lstStyle/>
          <a:p>
            <a:pPr algn="r">
              <a:lnSpc>
                <a:spcPts val="19512"/>
              </a:lnSpc>
            </a:pPr>
            <a:r>
              <a:rPr lang="en-US" b="true" sz="11477">
                <a:solidFill>
                  <a:srgbClr val="0E0340"/>
                </a:solidFill>
                <a:latin typeface="TT Chocolates Bold"/>
                <a:ea typeface="TT Chocolates Bold"/>
                <a:cs typeface="TT Chocolates Bold"/>
                <a:sym typeface="TT Chocolates Bold"/>
              </a:rPr>
              <a:t>2</a:t>
            </a:r>
          </a:p>
        </p:txBody>
      </p:sp>
      <p:sp>
        <p:nvSpPr>
          <p:cNvPr name="TextBox 7" id="7"/>
          <p:cNvSpPr txBox="true"/>
          <p:nvPr/>
        </p:nvSpPr>
        <p:spPr>
          <a:xfrm rot="0">
            <a:off x="2787752" y="6287677"/>
            <a:ext cx="5809321" cy="537845"/>
          </a:xfrm>
          <a:prstGeom prst="rect">
            <a:avLst/>
          </a:prstGeom>
        </p:spPr>
        <p:txBody>
          <a:bodyPr anchor="t" rtlCol="false" tIns="0" lIns="0" bIns="0" rIns="0">
            <a:spAutoFit/>
          </a:bodyPr>
          <a:lstStyle/>
          <a:p>
            <a:pPr algn="l" marL="0" indent="0" lvl="0">
              <a:lnSpc>
                <a:spcPts val="4480"/>
              </a:lnSpc>
              <a:spcBef>
                <a:spcPct val="0"/>
              </a:spcBef>
            </a:pPr>
            <a:r>
              <a:rPr lang="en-US" b="true" sz="3200">
                <a:solidFill>
                  <a:srgbClr val="0E0340"/>
                </a:solidFill>
                <a:latin typeface="TT Norms Bold"/>
                <a:ea typeface="TT Norms Bold"/>
                <a:cs typeface="TT Norms Bold"/>
                <a:sym typeface="TT Norms Bold"/>
              </a:rPr>
              <a:t>Môi trường và công cụ</a:t>
            </a:r>
          </a:p>
        </p:txBody>
      </p:sp>
      <p:sp>
        <p:nvSpPr>
          <p:cNvPr name="TextBox 8" id="8"/>
          <p:cNvSpPr txBox="true"/>
          <p:nvPr/>
        </p:nvSpPr>
        <p:spPr>
          <a:xfrm rot="0">
            <a:off x="1040887" y="1095999"/>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Public Sans Bold"/>
                <a:ea typeface="Public Sans Bold"/>
                <a:cs typeface="Public Sans Bold"/>
                <a:sym typeface="Public Sans Bold"/>
              </a:rPr>
              <a:t>Triển khai trên Hadoop</a:t>
            </a:r>
          </a:p>
        </p:txBody>
      </p:sp>
      <p:sp>
        <p:nvSpPr>
          <p:cNvPr name="TextBox 9" id="9"/>
          <p:cNvSpPr txBox="true"/>
          <p:nvPr/>
        </p:nvSpPr>
        <p:spPr>
          <a:xfrm rot="0">
            <a:off x="1233230" y="3167209"/>
            <a:ext cx="1122875" cy="2297119"/>
          </a:xfrm>
          <a:prstGeom prst="rect">
            <a:avLst/>
          </a:prstGeom>
        </p:spPr>
        <p:txBody>
          <a:bodyPr anchor="t" rtlCol="false" tIns="0" lIns="0" bIns="0" rIns="0">
            <a:spAutoFit/>
          </a:bodyPr>
          <a:lstStyle/>
          <a:p>
            <a:pPr algn="r">
              <a:lnSpc>
                <a:spcPts val="19512"/>
              </a:lnSpc>
            </a:pPr>
            <a:r>
              <a:rPr lang="en-US" b="true" sz="11477">
                <a:solidFill>
                  <a:srgbClr val="0E0340"/>
                </a:solidFill>
                <a:latin typeface="TT Chocolates Bold"/>
                <a:ea typeface="TT Chocolates Bold"/>
                <a:cs typeface="TT Chocolates Bold"/>
                <a:sym typeface="TT Chocolates Bold"/>
              </a:rPr>
              <a:t>1</a:t>
            </a:r>
          </a:p>
        </p:txBody>
      </p:sp>
      <p:sp>
        <p:nvSpPr>
          <p:cNvPr name="TextBox 10" id="10"/>
          <p:cNvSpPr txBox="true"/>
          <p:nvPr/>
        </p:nvSpPr>
        <p:spPr>
          <a:xfrm rot="0">
            <a:off x="2787752" y="3522345"/>
            <a:ext cx="5657734" cy="537845"/>
          </a:xfrm>
          <a:prstGeom prst="rect">
            <a:avLst/>
          </a:prstGeom>
        </p:spPr>
        <p:txBody>
          <a:bodyPr anchor="t" rtlCol="false" tIns="0" lIns="0" bIns="0" rIns="0">
            <a:spAutoFit/>
          </a:bodyPr>
          <a:lstStyle/>
          <a:p>
            <a:pPr algn="l" marL="0" indent="0" lvl="0">
              <a:lnSpc>
                <a:spcPts val="4480"/>
              </a:lnSpc>
              <a:spcBef>
                <a:spcPct val="0"/>
              </a:spcBef>
            </a:pPr>
            <a:r>
              <a:rPr lang="en-US" b="true" sz="3200">
                <a:solidFill>
                  <a:srgbClr val="0E0340"/>
                </a:solidFill>
                <a:latin typeface="TT Norms Bold"/>
                <a:ea typeface="TT Norms Bold"/>
                <a:cs typeface="TT Norms Bold"/>
                <a:sym typeface="TT Norms Bold"/>
              </a:rPr>
              <a:t>Chuẩn bị dữ liệu đầu vào</a:t>
            </a:r>
          </a:p>
        </p:txBody>
      </p:sp>
      <p:sp>
        <p:nvSpPr>
          <p:cNvPr name="TextBox 11" id="11"/>
          <p:cNvSpPr txBox="true"/>
          <p:nvPr/>
        </p:nvSpPr>
        <p:spPr>
          <a:xfrm rot="0">
            <a:off x="2787752" y="4003040"/>
            <a:ext cx="11480744" cy="1099820"/>
          </a:xfrm>
          <a:prstGeom prst="rect">
            <a:avLst/>
          </a:prstGeom>
        </p:spPr>
        <p:txBody>
          <a:bodyPr anchor="t" rtlCol="false" tIns="0" lIns="0" bIns="0" rIns="0">
            <a:spAutoFit/>
          </a:bodyPr>
          <a:lstStyle/>
          <a:p>
            <a:pPr algn="l">
              <a:lnSpc>
                <a:spcPts val="4480"/>
              </a:lnSpc>
            </a:pPr>
            <a:r>
              <a:rPr lang="en-US" sz="3200">
                <a:solidFill>
                  <a:srgbClr val="0E0340"/>
                </a:solidFill>
                <a:latin typeface="TT Norms"/>
                <a:ea typeface="TT Norms"/>
                <a:cs typeface="TT Norms"/>
                <a:sym typeface="TT Norms"/>
              </a:rPr>
              <a:t>Dữ liệu cần được tải lên HDFS để Hadoop có thể xử lý: </a:t>
            </a:r>
          </a:p>
          <a:p>
            <a:pPr algn="l">
              <a:lnSpc>
                <a:spcPts val="4480"/>
              </a:lnSpc>
              <a:spcBef>
                <a:spcPct val="0"/>
              </a:spcBef>
            </a:pPr>
          </a:p>
        </p:txBody>
      </p:sp>
      <p:sp>
        <p:nvSpPr>
          <p:cNvPr name="TextBox 12" id="12"/>
          <p:cNvSpPr txBox="true"/>
          <p:nvPr/>
        </p:nvSpPr>
        <p:spPr>
          <a:xfrm rot="0">
            <a:off x="2356105" y="7034530"/>
            <a:ext cx="14471452" cy="2223770"/>
          </a:xfrm>
          <a:prstGeom prst="rect">
            <a:avLst/>
          </a:prstGeom>
        </p:spPr>
        <p:txBody>
          <a:bodyPr anchor="t" rtlCol="false" tIns="0" lIns="0" bIns="0" rIns="0">
            <a:spAutoFit/>
          </a:bodyPr>
          <a:lstStyle/>
          <a:p>
            <a:pPr algn="l" marL="690881" indent="-345440" lvl="1">
              <a:lnSpc>
                <a:spcPts val="4480"/>
              </a:lnSpc>
              <a:spcBef>
                <a:spcPct val="0"/>
              </a:spcBef>
              <a:buFont typeface="Arial"/>
              <a:buChar char="•"/>
            </a:pPr>
            <a:r>
              <a:rPr lang="en-US" b="true" sz="3200">
                <a:solidFill>
                  <a:srgbClr val="000000"/>
                </a:solidFill>
                <a:latin typeface="TT Norms Bold"/>
                <a:ea typeface="TT Norms Bold"/>
                <a:cs typeface="TT Norms Bold"/>
                <a:sym typeface="TT Norms Bold"/>
              </a:rPr>
              <a:t>Apache Hadoop</a:t>
            </a:r>
            <a:r>
              <a:rPr lang="en-US" sz="3200">
                <a:solidFill>
                  <a:srgbClr val="000000"/>
                </a:solidFill>
                <a:latin typeface="TT Norms"/>
                <a:ea typeface="TT Norms"/>
                <a:cs typeface="TT Norms"/>
                <a:sym typeface="TT Norms"/>
              </a:rPr>
              <a:t>: để xây dựng mô hình MapReduce và xử lý dữ liệu phân tán.</a:t>
            </a:r>
          </a:p>
          <a:p>
            <a:pPr algn="l" marL="690881" indent="-345440" lvl="1">
              <a:lnSpc>
                <a:spcPts val="4480"/>
              </a:lnSpc>
              <a:spcBef>
                <a:spcPct val="0"/>
              </a:spcBef>
              <a:buFont typeface="Arial"/>
              <a:buChar char="•"/>
            </a:pPr>
            <a:r>
              <a:rPr lang="en-US" b="true" sz="3200">
                <a:solidFill>
                  <a:srgbClr val="000000"/>
                </a:solidFill>
                <a:latin typeface="TT Norms Bold"/>
                <a:ea typeface="TT Norms Bold"/>
                <a:cs typeface="TT Norms Bold"/>
                <a:sym typeface="TT Norms Bold"/>
              </a:rPr>
              <a:t>Apache Spark</a:t>
            </a:r>
            <a:r>
              <a:rPr lang="en-US" sz="3200">
                <a:solidFill>
                  <a:srgbClr val="000000"/>
                </a:solidFill>
                <a:latin typeface="TT Norms"/>
                <a:ea typeface="TT Norms"/>
                <a:cs typeface="TT Norms"/>
                <a:sym typeface="TT Norms"/>
              </a:rPr>
              <a:t>: để xây dựng mô hình xử lý song song trên bộ nhớ.</a:t>
            </a:r>
          </a:p>
          <a:p>
            <a:pPr algn="l" marL="690881" indent="-345440" lvl="1">
              <a:lnSpc>
                <a:spcPts val="4480"/>
              </a:lnSpc>
              <a:spcBef>
                <a:spcPct val="0"/>
              </a:spcBef>
              <a:buFont typeface="Arial"/>
              <a:buChar char="•"/>
            </a:pPr>
            <a:r>
              <a:rPr lang="en-US" b="true" sz="3200">
                <a:solidFill>
                  <a:srgbClr val="000000"/>
                </a:solidFill>
                <a:latin typeface="TT Norms Bold"/>
                <a:ea typeface="TT Norms Bold"/>
                <a:cs typeface="TT Norms Bold"/>
                <a:sym typeface="TT Norms Bold"/>
              </a:rPr>
              <a:t>Ngôn ngữ Java</a:t>
            </a:r>
            <a:r>
              <a:rPr lang="en-US" sz="3200">
                <a:solidFill>
                  <a:srgbClr val="000000"/>
                </a:solidFill>
                <a:latin typeface="TT Norms"/>
                <a:ea typeface="TT Norms"/>
                <a:cs typeface="TT Norms"/>
                <a:sym typeface="TT Norms"/>
              </a:rPr>
              <a:t>: dùng để triển khai các ứng dụng MapReduce trên Hadoop.</a:t>
            </a:r>
          </a:p>
          <a:p>
            <a:pPr algn="l" marL="690881" indent="-345440" lvl="1">
              <a:lnSpc>
                <a:spcPts val="4480"/>
              </a:lnSpc>
              <a:spcBef>
                <a:spcPct val="0"/>
              </a:spcBef>
              <a:buFont typeface="Arial"/>
              <a:buChar char="•"/>
            </a:pPr>
            <a:r>
              <a:rPr lang="en-US" b="true" sz="3200">
                <a:solidFill>
                  <a:srgbClr val="000000"/>
                </a:solidFill>
                <a:latin typeface="TT Norms Bold"/>
                <a:ea typeface="TT Norms Bold"/>
                <a:cs typeface="TT Norms Bold"/>
                <a:sym typeface="TT Norms Bold"/>
              </a:rPr>
              <a:t>Ngôn ngữ Python</a:t>
            </a:r>
            <a:r>
              <a:rPr lang="en-US" sz="3200">
                <a:solidFill>
                  <a:srgbClr val="000000"/>
                </a:solidFill>
                <a:latin typeface="TT Norms"/>
                <a:ea typeface="TT Norms"/>
                <a:cs typeface="TT Norms"/>
                <a:sym typeface="TT Norms"/>
              </a:rPr>
              <a:t>: dùng để triển khai các ứng dụng trên Spark.</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2821" y="0"/>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950885" y="265109"/>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Public Sans Bold"/>
                <a:ea typeface="Public Sans Bold"/>
                <a:cs typeface="Public Sans Bold"/>
                <a:sym typeface="Public Sans Bold"/>
              </a:rPr>
              <a:t>Triển khai trên Hadoop</a:t>
            </a:r>
          </a:p>
        </p:txBody>
      </p:sp>
      <p:sp>
        <p:nvSpPr>
          <p:cNvPr name="TextBox 6" id="6"/>
          <p:cNvSpPr txBox="true"/>
          <p:nvPr/>
        </p:nvSpPr>
        <p:spPr>
          <a:xfrm rot="0">
            <a:off x="1374149" y="6710313"/>
            <a:ext cx="1122875" cy="2297119"/>
          </a:xfrm>
          <a:prstGeom prst="rect">
            <a:avLst/>
          </a:prstGeom>
        </p:spPr>
        <p:txBody>
          <a:bodyPr anchor="t" rtlCol="false" tIns="0" lIns="0" bIns="0" rIns="0">
            <a:spAutoFit/>
          </a:bodyPr>
          <a:lstStyle/>
          <a:p>
            <a:pPr algn="r">
              <a:lnSpc>
                <a:spcPts val="19512"/>
              </a:lnSpc>
            </a:pPr>
            <a:r>
              <a:rPr lang="en-US" b="true" sz="11477">
                <a:solidFill>
                  <a:srgbClr val="0E0340"/>
                </a:solidFill>
                <a:latin typeface="TT Chocolates Bold"/>
                <a:ea typeface="TT Chocolates Bold"/>
                <a:cs typeface="TT Chocolates Bold"/>
                <a:sym typeface="TT Chocolates Bold"/>
              </a:rPr>
              <a:t>4</a:t>
            </a:r>
          </a:p>
        </p:txBody>
      </p:sp>
      <p:sp>
        <p:nvSpPr>
          <p:cNvPr name="TextBox 7" id="7"/>
          <p:cNvSpPr txBox="true"/>
          <p:nvPr/>
        </p:nvSpPr>
        <p:spPr>
          <a:xfrm rot="0">
            <a:off x="3250771" y="6724918"/>
            <a:ext cx="5657734" cy="537845"/>
          </a:xfrm>
          <a:prstGeom prst="rect">
            <a:avLst/>
          </a:prstGeom>
        </p:spPr>
        <p:txBody>
          <a:bodyPr anchor="t" rtlCol="false" tIns="0" lIns="0" bIns="0" rIns="0">
            <a:spAutoFit/>
          </a:bodyPr>
          <a:lstStyle/>
          <a:p>
            <a:pPr algn="l" marL="0" indent="0" lvl="0">
              <a:lnSpc>
                <a:spcPts val="4480"/>
              </a:lnSpc>
              <a:spcBef>
                <a:spcPct val="0"/>
              </a:spcBef>
            </a:pPr>
            <a:r>
              <a:rPr lang="en-US" b="true" sz="3200">
                <a:solidFill>
                  <a:srgbClr val="0E0340"/>
                </a:solidFill>
                <a:latin typeface="TT Norms Bold"/>
                <a:ea typeface="TT Norms Bold"/>
                <a:cs typeface="TT Norms Bold"/>
                <a:sym typeface="TT Norms Bold"/>
              </a:rPr>
              <a:t>Quy trình tổng quát:</a:t>
            </a:r>
          </a:p>
        </p:txBody>
      </p:sp>
      <p:sp>
        <p:nvSpPr>
          <p:cNvPr name="TextBox 8" id="8"/>
          <p:cNvSpPr txBox="true"/>
          <p:nvPr/>
        </p:nvSpPr>
        <p:spPr>
          <a:xfrm rot="0">
            <a:off x="2787752" y="7453263"/>
            <a:ext cx="13373084" cy="2223770"/>
          </a:xfrm>
          <a:prstGeom prst="rect">
            <a:avLst/>
          </a:prstGeom>
        </p:spPr>
        <p:txBody>
          <a:bodyPr anchor="t" rtlCol="false" tIns="0" lIns="0" bIns="0" rIns="0">
            <a:spAutoFit/>
          </a:bodyPr>
          <a:lstStyle/>
          <a:p>
            <a:pPr algn="l" marL="690881" indent="-345440" lvl="1">
              <a:lnSpc>
                <a:spcPts val="4480"/>
              </a:lnSpc>
              <a:buAutoNum type="arabicPeriod" startAt="1"/>
            </a:pPr>
            <a:r>
              <a:rPr lang="en-US" sz="3200">
                <a:solidFill>
                  <a:srgbClr val="0E0340"/>
                </a:solidFill>
                <a:latin typeface="TT Norms"/>
                <a:ea typeface="TT Norms"/>
                <a:cs typeface="TT Norms"/>
                <a:sym typeface="TT Norms"/>
              </a:rPr>
              <a:t>Chạy MapReduce job để huấn luyện mô hình từ tập dữ liệu đầu vào.</a:t>
            </a:r>
          </a:p>
          <a:p>
            <a:pPr algn="l" marL="690881" indent="-345440" lvl="1">
              <a:lnSpc>
                <a:spcPts val="4480"/>
              </a:lnSpc>
              <a:buAutoNum type="arabicPeriod" startAt="1"/>
            </a:pPr>
            <a:r>
              <a:rPr lang="en-US" sz="3200">
                <a:solidFill>
                  <a:srgbClr val="0E0340"/>
                </a:solidFill>
                <a:latin typeface="TT Norms"/>
                <a:ea typeface="TT Norms"/>
                <a:cs typeface="TT Norms"/>
                <a:sym typeface="TT Norms"/>
              </a:rPr>
              <a:t>Xuất mô hình ra file (training/).</a:t>
            </a:r>
          </a:p>
          <a:p>
            <a:pPr algn="l" marL="690881" indent="-345440" lvl="1">
              <a:lnSpc>
                <a:spcPts val="4480"/>
              </a:lnSpc>
              <a:buAutoNum type="arabicPeriod" startAt="1"/>
            </a:pPr>
            <a:r>
              <a:rPr lang="en-US" sz="3200">
                <a:solidFill>
                  <a:srgbClr val="0E0340"/>
                </a:solidFill>
                <a:latin typeface="TT Norms"/>
                <a:ea typeface="TT Norms"/>
                <a:cs typeface="TT Norms"/>
                <a:sym typeface="TT Norms"/>
              </a:rPr>
              <a:t>Chạy MapReduce job để kiểm tra mô hình trên dữ liệu kiểm tra.</a:t>
            </a:r>
          </a:p>
          <a:p>
            <a:pPr algn="l" marL="690881" indent="-345440" lvl="1">
              <a:lnSpc>
                <a:spcPts val="4480"/>
              </a:lnSpc>
              <a:spcBef>
                <a:spcPct val="0"/>
              </a:spcBef>
              <a:buAutoNum type="arabicPeriod" startAt="1"/>
            </a:pPr>
            <a:r>
              <a:rPr lang="en-US" sz="3200">
                <a:solidFill>
                  <a:srgbClr val="0E0340"/>
                </a:solidFill>
                <a:latin typeface="TT Norms"/>
                <a:ea typeface="TT Norms"/>
                <a:cs typeface="TT Norms"/>
                <a:sym typeface="TT Norms"/>
              </a:rPr>
              <a:t>Dựa vào các bộ đếm kết quả để tính các chỉ số kết quả</a:t>
            </a:r>
          </a:p>
        </p:txBody>
      </p:sp>
      <p:sp>
        <p:nvSpPr>
          <p:cNvPr name="Freeform 9" id="9"/>
          <p:cNvSpPr/>
          <p:nvPr/>
        </p:nvSpPr>
        <p:spPr>
          <a:xfrm flipH="false" flipV="false" rot="0">
            <a:off x="3250771" y="3618859"/>
            <a:ext cx="10633374" cy="849193"/>
          </a:xfrm>
          <a:custGeom>
            <a:avLst/>
            <a:gdLst/>
            <a:ahLst/>
            <a:cxnLst/>
            <a:rect r="r" b="b" t="t" l="l"/>
            <a:pathLst>
              <a:path h="849193" w="10633374">
                <a:moveTo>
                  <a:pt x="0" y="0"/>
                </a:moveTo>
                <a:lnTo>
                  <a:pt x="10633374" y="0"/>
                </a:lnTo>
                <a:lnTo>
                  <a:pt x="10633374" y="849193"/>
                </a:lnTo>
                <a:lnTo>
                  <a:pt x="0" y="849193"/>
                </a:lnTo>
                <a:lnTo>
                  <a:pt x="0" y="0"/>
                </a:lnTo>
                <a:close/>
              </a:path>
            </a:pathLst>
          </a:custGeom>
          <a:blipFill>
            <a:blip r:embed="rId2"/>
            <a:stretch>
              <a:fillRect l="0" t="0" r="0" b="0"/>
            </a:stretch>
          </a:blipFill>
        </p:spPr>
      </p:sp>
      <p:sp>
        <p:nvSpPr>
          <p:cNvPr name="Freeform 10" id="10"/>
          <p:cNvSpPr/>
          <p:nvPr/>
        </p:nvSpPr>
        <p:spPr>
          <a:xfrm flipH="false" flipV="false" rot="0">
            <a:off x="3250771" y="4477577"/>
            <a:ext cx="6408803" cy="1808153"/>
          </a:xfrm>
          <a:custGeom>
            <a:avLst/>
            <a:gdLst/>
            <a:ahLst/>
            <a:cxnLst/>
            <a:rect r="r" b="b" t="t" l="l"/>
            <a:pathLst>
              <a:path h="1808153" w="6408803">
                <a:moveTo>
                  <a:pt x="0" y="0"/>
                </a:moveTo>
                <a:lnTo>
                  <a:pt x="6408802" y="0"/>
                </a:lnTo>
                <a:lnTo>
                  <a:pt x="6408802" y="1808153"/>
                </a:lnTo>
                <a:lnTo>
                  <a:pt x="0" y="1808153"/>
                </a:lnTo>
                <a:lnTo>
                  <a:pt x="0" y="0"/>
                </a:lnTo>
                <a:close/>
              </a:path>
            </a:pathLst>
          </a:custGeom>
          <a:blipFill>
            <a:blip r:embed="rId3"/>
            <a:stretch>
              <a:fillRect l="0" t="-6925" r="0" b="0"/>
            </a:stretch>
          </a:blipFill>
        </p:spPr>
      </p:sp>
      <p:sp>
        <p:nvSpPr>
          <p:cNvPr name="TextBox 11" id="11"/>
          <p:cNvSpPr txBox="true"/>
          <p:nvPr/>
        </p:nvSpPr>
        <p:spPr>
          <a:xfrm rot="0">
            <a:off x="1374149" y="2618671"/>
            <a:ext cx="1122875" cy="2297119"/>
          </a:xfrm>
          <a:prstGeom prst="rect">
            <a:avLst/>
          </a:prstGeom>
        </p:spPr>
        <p:txBody>
          <a:bodyPr anchor="t" rtlCol="false" tIns="0" lIns="0" bIns="0" rIns="0">
            <a:spAutoFit/>
          </a:bodyPr>
          <a:lstStyle/>
          <a:p>
            <a:pPr algn="r">
              <a:lnSpc>
                <a:spcPts val="19512"/>
              </a:lnSpc>
            </a:pPr>
            <a:r>
              <a:rPr lang="en-US" b="true" sz="11477">
                <a:solidFill>
                  <a:srgbClr val="0E0340"/>
                </a:solidFill>
                <a:latin typeface="TT Chocolates Bold"/>
                <a:ea typeface="TT Chocolates Bold"/>
                <a:cs typeface="TT Chocolates Bold"/>
                <a:sym typeface="TT Chocolates Bold"/>
              </a:rPr>
              <a:t>3</a:t>
            </a:r>
          </a:p>
        </p:txBody>
      </p:sp>
      <p:sp>
        <p:nvSpPr>
          <p:cNvPr name="TextBox 12" id="12"/>
          <p:cNvSpPr txBox="true"/>
          <p:nvPr/>
        </p:nvSpPr>
        <p:spPr>
          <a:xfrm rot="0">
            <a:off x="3250771" y="2625973"/>
            <a:ext cx="7319166" cy="537845"/>
          </a:xfrm>
          <a:prstGeom prst="rect">
            <a:avLst/>
          </a:prstGeom>
        </p:spPr>
        <p:txBody>
          <a:bodyPr anchor="t" rtlCol="false" tIns="0" lIns="0" bIns="0" rIns="0">
            <a:spAutoFit/>
          </a:bodyPr>
          <a:lstStyle/>
          <a:p>
            <a:pPr algn="l" marL="0" indent="0" lvl="0">
              <a:lnSpc>
                <a:spcPts val="4480"/>
              </a:lnSpc>
              <a:spcBef>
                <a:spcPct val="0"/>
              </a:spcBef>
            </a:pPr>
            <a:r>
              <a:rPr lang="en-US" b="true" sz="3200">
                <a:solidFill>
                  <a:srgbClr val="0E0340"/>
                </a:solidFill>
                <a:latin typeface="TT Norms Bold"/>
                <a:ea typeface="TT Norms Bold"/>
                <a:cs typeface="TT Norms Bold"/>
                <a:sym typeface="TT Norms Bold"/>
              </a:rPr>
              <a:t>Biên dịch và thực thi cho Naive Bayes</a:t>
            </a:r>
          </a:p>
        </p:txBody>
      </p:sp>
      <p:sp>
        <p:nvSpPr>
          <p:cNvPr name="TextBox 13" id="13"/>
          <p:cNvSpPr txBox="true"/>
          <p:nvPr/>
        </p:nvSpPr>
        <p:spPr>
          <a:xfrm rot="0">
            <a:off x="3250771" y="3113971"/>
            <a:ext cx="13821165" cy="537845"/>
          </a:xfrm>
          <a:prstGeom prst="rect">
            <a:avLst/>
          </a:prstGeom>
        </p:spPr>
        <p:txBody>
          <a:bodyPr anchor="t" rtlCol="false" tIns="0" lIns="0" bIns="0" rIns="0">
            <a:spAutoFit/>
          </a:bodyPr>
          <a:lstStyle/>
          <a:p>
            <a:pPr algn="l" marL="0" indent="0" lvl="0">
              <a:lnSpc>
                <a:spcPts val="4480"/>
              </a:lnSpc>
              <a:spcBef>
                <a:spcPct val="0"/>
              </a:spcBef>
            </a:pPr>
            <a:r>
              <a:rPr lang="en-US" sz="3200">
                <a:solidFill>
                  <a:srgbClr val="0E0340"/>
                </a:solidFill>
                <a:latin typeface="TT Norms"/>
                <a:ea typeface="TT Norms"/>
                <a:cs typeface="TT Norms"/>
                <a:sym typeface="TT Norms"/>
              </a:rPr>
              <a:t>Di chuyển tới thư mục chưa file và biên dịch mã Java và tạo file JAR như sau:</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2821" y="0"/>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3114610" y="3767536"/>
            <a:ext cx="8820745" cy="2410815"/>
          </a:xfrm>
          <a:custGeom>
            <a:avLst/>
            <a:gdLst/>
            <a:ahLst/>
            <a:cxnLst/>
            <a:rect r="r" b="b" t="t" l="l"/>
            <a:pathLst>
              <a:path h="2410815" w="8820745">
                <a:moveTo>
                  <a:pt x="0" y="0"/>
                </a:moveTo>
                <a:lnTo>
                  <a:pt x="8820745" y="0"/>
                </a:lnTo>
                <a:lnTo>
                  <a:pt x="8820745" y="2410814"/>
                </a:lnTo>
                <a:lnTo>
                  <a:pt x="0" y="2410814"/>
                </a:lnTo>
                <a:lnTo>
                  <a:pt x="0" y="0"/>
                </a:lnTo>
                <a:close/>
              </a:path>
            </a:pathLst>
          </a:custGeom>
          <a:blipFill>
            <a:blip r:embed="rId2"/>
            <a:stretch>
              <a:fillRect l="0" t="0" r="0" b="0"/>
            </a:stretch>
          </a:blipFill>
        </p:spPr>
      </p:sp>
      <p:sp>
        <p:nvSpPr>
          <p:cNvPr name="TextBox 6" id="6"/>
          <p:cNvSpPr txBox="true"/>
          <p:nvPr/>
        </p:nvSpPr>
        <p:spPr>
          <a:xfrm rot="0">
            <a:off x="950885" y="265109"/>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Public Sans Bold"/>
                <a:ea typeface="Public Sans Bold"/>
                <a:cs typeface="Public Sans Bold"/>
                <a:sym typeface="Public Sans Bold"/>
              </a:rPr>
              <a:t>Triển khai trên Hadoop</a:t>
            </a:r>
          </a:p>
        </p:txBody>
      </p:sp>
      <p:sp>
        <p:nvSpPr>
          <p:cNvPr name="TextBox 7" id="7"/>
          <p:cNvSpPr txBox="true"/>
          <p:nvPr/>
        </p:nvSpPr>
        <p:spPr>
          <a:xfrm rot="0">
            <a:off x="1374149" y="6710313"/>
            <a:ext cx="1122875" cy="2297119"/>
          </a:xfrm>
          <a:prstGeom prst="rect">
            <a:avLst/>
          </a:prstGeom>
        </p:spPr>
        <p:txBody>
          <a:bodyPr anchor="t" rtlCol="false" tIns="0" lIns="0" bIns="0" rIns="0">
            <a:spAutoFit/>
          </a:bodyPr>
          <a:lstStyle/>
          <a:p>
            <a:pPr algn="r">
              <a:lnSpc>
                <a:spcPts val="19512"/>
              </a:lnSpc>
            </a:pPr>
            <a:r>
              <a:rPr lang="en-US" b="true" sz="11477">
                <a:solidFill>
                  <a:srgbClr val="0E0340"/>
                </a:solidFill>
                <a:latin typeface="TT Chocolates Bold"/>
                <a:ea typeface="TT Chocolates Bold"/>
                <a:cs typeface="TT Chocolates Bold"/>
                <a:sym typeface="TT Chocolates Bold"/>
              </a:rPr>
              <a:t>6</a:t>
            </a:r>
          </a:p>
        </p:txBody>
      </p:sp>
      <p:sp>
        <p:nvSpPr>
          <p:cNvPr name="TextBox 8" id="8"/>
          <p:cNvSpPr txBox="true"/>
          <p:nvPr/>
        </p:nvSpPr>
        <p:spPr>
          <a:xfrm rot="0">
            <a:off x="3250771" y="6359325"/>
            <a:ext cx="5657734" cy="537845"/>
          </a:xfrm>
          <a:prstGeom prst="rect">
            <a:avLst/>
          </a:prstGeom>
        </p:spPr>
        <p:txBody>
          <a:bodyPr anchor="t" rtlCol="false" tIns="0" lIns="0" bIns="0" rIns="0">
            <a:spAutoFit/>
          </a:bodyPr>
          <a:lstStyle/>
          <a:p>
            <a:pPr algn="l" marL="0" indent="0" lvl="0">
              <a:lnSpc>
                <a:spcPts val="4480"/>
              </a:lnSpc>
              <a:spcBef>
                <a:spcPct val="0"/>
              </a:spcBef>
            </a:pPr>
            <a:r>
              <a:rPr lang="en-US" b="true" sz="3200">
                <a:solidFill>
                  <a:srgbClr val="0E0340"/>
                </a:solidFill>
                <a:latin typeface="TT Norms Bold"/>
                <a:ea typeface="TT Norms Bold"/>
                <a:cs typeface="TT Norms Bold"/>
                <a:sym typeface="TT Norms Bold"/>
              </a:rPr>
              <a:t>Cấu trúc chương trình:</a:t>
            </a:r>
          </a:p>
        </p:txBody>
      </p:sp>
      <p:sp>
        <p:nvSpPr>
          <p:cNvPr name="TextBox 9" id="9"/>
          <p:cNvSpPr txBox="true"/>
          <p:nvPr/>
        </p:nvSpPr>
        <p:spPr>
          <a:xfrm rot="0">
            <a:off x="3250771" y="6840020"/>
            <a:ext cx="14138072" cy="3347720"/>
          </a:xfrm>
          <a:prstGeom prst="rect">
            <a:avLst/>
          </a:prstGeom>
        </p:spPr>
        <p:txBody>
          <a:bodyPr anchor="t" rtlCol="false" tIns="0" lIns="0" bIns="0" rIns="0">
            <a:spAutoFit/>
          </a:bodyPr>
          <a:lstStyle/>
          <a:p>
            <a:pPr algn="l">
              <a:lnSpc>
                <a:spcPts val="4480"/>
              </a:lnSpc>
            </a:pPr>
            <a:r>
              <a:rPr lang="en-US" sz="3200">
                <a:solidFill>
                  <a:srgbClr val="0E0340"/>
                </a:solidFill>
                <a:latin typeface="TT Norms"/>
                <a:ea typeface="TT Norms"/>
                <a:cs typeface="TT Norms"/>
                <a:sym typeface="TT Norms"/>
              </a:rPr>
              <a:t>Chương trình chính được viết trong lớp SVM.java với các phần cấu thành sau:</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Các lớp phụ trợ như : Mapper, Reducer.</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Các tham số huấn luyện : Gồm số epoch (EPOCHS = 5), learning rate ban đầu (INITIAL_LR = 0.1) và hệ số điều chuẩn (REGULARIZATION = 0.01).</a:t>
            </a:r>
          </a:p>
          <a:p>
            <a:pPr algn="l" marL="690881" indent="-345440" lvl="1">
              <a:lnSpc>
                <a:spcPts val="4480"/>
              </a:lnSpc>
              <a:spcBef>
                <a:spcPct val="0"/>
              </a:spcBef>
              <a:buFont typeface="Arial"/>
              <a:buChar char="•"/>
            </a:pPr>
            <a:r>
              <a:rPr lang="en-US" sz="3200">
                <a:solidFill>
                  <a:srgbClr val="0E0340"/>
                </a:solidFill>
                <a:latin typeface="TT Norms"/>
                <a:ea typeface="TT Norms"/>
                <a:cs typeface="TT Norms"/>
                <a:sym typeface="TT Norms"/>
              </a:rPr>
              <a:t>Tiền xử lý dữ liệu : Sử dụng biểu thức chính quy để loại bỏ URL và ký tự không phải chữ cái.</a:t>
            </a:r>
          </a:p>
        </p:txBody>
      </p:sp>
      <p:sp>
        <p:nvSpPr>
          <p:cNvPr name="TextBox 10" id="10"/>
          <p:cNvSpPr txBox="true"/>
          <p:nvPr/>
        </p:nvSpPr>
        <p:spPr>
          <a:xfrm rot="0">
            <a:off x="1374149" y="2618671"/>
            <a:ext cx="1122875" cy="2297119"/>
          </a:xfrm>
          <a:prstGeom prst="rect">
            <a:avLst/>
          </a:prstGeom>
        </p:spPr>
        <p:txBody>
          <a:bodyPr anchor="t" rtlCol="false" tIns="0" lIns="0" bIns="0" rIns="0">
            <a:spAutoFit/>
          </a:bodyPr>
          <a:lstStyle/>
          <a:p>
            <a:pPr algn="r">
              <a:lnSpc>
                <a:spcPts val="19512"/>
              </a:lnSpc>
            </a:pPr>
            <a:r>
              <a:rPr lang="en-US" b="true" sz="11477">
                <a:solidFill>
                  <a:srgbClr val="0E0340"/>
                </a:solidFill>
                <a:latin typeface="TT Chocolates Bold"/>
                <a:ea typeface="TT Chocolates Bold"/>
                <a:cs typeface="TT Chocolates Bold"/>
                <a:sym typeface="TT Chocolates Bold"/>
              </a:rPr>
              <a:t>5</a:t>
            </a:r>
          </a:p>
        </p:txBody>
      </p:sp>
      <p:sp>
        <p:nvSpPr>
          <p:cNvPr name="TextBox 11" id="11"/>
          <p:cNvSpPr txBox="true"/>
          <p:nvPr/>
        </p:nvSpPr>
        <p:spPr>
          <a:xfrm rot="0">
            <a:off x="3250771" y="2625973"/>
            <a:ext cx="7319166" cy="537845"/>
          </a:xfrm>
          <a:prstGeom prst="rect">
            <a:avLst/>
          </a:prstGeom>
        </p:spPr>
        <p:txBody>
          <a:bodyPr anchor="t" rtlCol="false" tIns="0" lIns="0" bIns="0" rIns="0">
            <a:spAutoFit/>
          </a:bodyPr>
          <a:lstStyle/>
          <a:p>
            <a:pPr algn="l" marL="0" indent="0" lvl="0">
              <a:lnSpc>
                <a:spcPts val="4480"/>
              </a:lnSpc>
              <a:spcBef>
                <a:spcPct val="0"/>
              </a:spcBef>
            </a:pPr>
            <a:r>
              <a:rPr lang="en-US" b="true" sz="3200">
                <a:solidFill>
                  <a:srgbClr val="0E0340"/>
                </a:solidFill>
                <a:latin typeface="TT Norms Bold"/>
                <a:ea typeface="TT Norms Bold"/>
                <a:cs typeface="TT Norms Bold"/>
                <a:sym typeface="TT Norms Bold"/>
              </a:rPr>
              <a:t>Biên dịch và thực thi cho SVM</a:t>
            </a:r>
          </a:p>
        </p:txBody>
      </p:sp>
      <p:sp>
        <p:nvSpPr>
          <p:cNvPr name="TextBox 12" id="12"/>
          <p:cNvSpPr txBox="true"/>
          <p:nvPr/>
        </p:nvSpPr>
        <p:spPr>
          <a:xfrm rot="0">
            <a:off x="3250771" y="3113971"/>
            <a:ext cx="13821165" cy="537845"/>
          </a:xfrm>
          <a:prstGeom prst="rect">
            <a:avLst/>
          </a:prstGeom>
        </p:spPr>
        <p:txBody>
          <a:bodyPr anchor="t" rtlCol="false" tIns="0" lIns="0" bIns="0" rIns="0">
            <a:spAutoFit/>
          </a:bodyPr>
          <a:lstStyle/>
          <a:p>
            <a:pPr algn="l" marL="0" indent="0" lvl="0">
              <a:lnSpc>
                <a:spcPts val="4480"/>
              </a:lnSpc>
              <a:spcBef>
                <a:spcPct val="0"/>
              </a:spcBef>
            </a:pPr>
            <a:r>
              <a:rPr lang="en-US" sz="3200">
                <a:solidFill>
                  <a:srgbClr val="0E0340"/>
                </a:solidFill>
                <a:latin typeface="TT Norms"/>
                <a:ea typeface="TT Norms"/>
                <a:cs typeface="TT Norms"/>
                <a:sym typeface="TT Norms"/>
              </a:rPr>
              <a:t>Di chuyển tới thư mục chưa file và biên dịch mã Java và tạo file JAR như sau:</a:t>
            </a:r>
          </a:p>
        </p:txBody>
      </p:sp>
    </p:spTree>
  </p:cSld>
  <p:clrMapOvr>
    <a:masterClrMapping/>
  </p:clrMapOvr>
</p:sld>
</file>

<file path=ppt/slides/slide13.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34794" y="1179624"/>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Public Sans Bold"/>
                <a:ea typeface="Public Sans Bold"/>
                <a:cs typeface="Public Sans Bold"/>
                <a:sym typeface="Public Sans Bold"/>
              </a:rPr>
              <a:t>Triển khai trên Spark</a:t>
            </a:r>
          </a:p>
        </p:txBody>
      </p:sp>
      <p:grpSp>
        <p:nvGrpSpPr>
          <p:cNvPr name="Group 6" id="6"/>
          <p:cNvGrpSpPr/>
          <p:nvPr/>
        </p:nvGrpSpPr>
        <p:grpSpPr>
          <a:xfrm rot="0">
            <a:off x="1028700" y="7412863"/>
            <a:ext cx="5080026" cy="1845437"/>
            <a:chOff x="0" y="0"/>
            <a:chExt cx="1362158" cy="494835"/>
          </a:xfrm>
        </p:grpSpPr>
        <p:sp>
          <p:nvSpPr>
            <p:cNvPr name="Freeform 7" id="7"/>
            <p:cNvSpPr/>
            <p:nvPr/>
          </p:nvSpPr>
          <p:spPr>
            <a:xfrm flipH="false" flipV="false" rot="0">
              <a:off x="0" y="0"/>
              <a:ext cx="1362158" cy="494835"/>
            </a:xfrm>
            <a:custGeom>
              <a:avLst/>
              <a:gdLst/>
              <a:ahLst/>
              <a:cxnLst/>
              <a:rect r="r" b="b" t="t" l="l"/>
              <a:pathLst>
                <a:path h="494835" w="1362158">
                  <a:moveTo>
                    <a:pt x="0" y="0"/>
                  </a:moveTo>
                  <a:lnTo>
                    <a:pt x="1362158" y="0"/>
                  </a:lnTo>
                  <a:lnTo>
                    <a:pt x="1362158" y="494835"/>
                  </a:lnTo>
                  <a:lnTo>
                    <a:pt x="0" y="494835"/>
                  </a:lnTo>
                  <a:close/>
                </a:path>
              </a:pathLst>
            </a:custGeom>
            <a:solidFill>
              <a:srgbClr val="8574D1"/>
            </a:solidFill>
          </p:spPr>
        </p:sp>
        <p:sp>
          <p:nvSpPr>
            <p:cNvPr name="TextBox 8" id="8"/>
            <p:cNvSpPr txBox="true"/>
            <p:nvPr/>
          </p:nvSpPr>
          <p:spPr>
            <a:xfrm>
              <a:off x="0" y="-66675"/>
              <a:ext cx="1362158" cy="561510"/>
            </a:xfrm>
            <a:prstGeom prst="rect">
              <a:avLst/>
            </a:prstGeom>
          </p:spPr>
          <p:txBody>
            <a:bodyPr anchor="ctr" rtlCol="false" tIns="50800" lIns="50800" bIns="50800" rIns="50800"/>
            <a:lstStyle/>
            <a:p>
              <a:pPr algn="ctr">
                <a:lnSpc>
                  <a:spcPts val="4480"/>
                </a:lnSpc>
              </a:pPr>
              <a:r>
                <a:rPr lang="en-US" b="true" sz="3200">
                  <a:solidFill>
                    <a:srgbClr val="FFFFFF"/>
                  </a:solidFill>
                  <a:latin typeface="Public Sans Bold"/>
                  <a:ea typeface="Public Sans Bold"/>
                  <a:cs typeface="Public Sans Bold"/>
                  <a:sym typeface="Public Sans Bold"/>
                </a:rPr>
                <a:t>Khởi tạo Môi trường Spark</a:t>
              </a:r>
            </a:p>
          </p:txBody>
        </p:sp>
      </p:grpSp>
      <p:grpSp>
        <p:nvGrpSpPr>
          <p:cNvPr name="Group 9" id="9"/>
          <p:cNvGrpSpPr/>
          <p:nvPr/>
        </p:nvGrpSpPr>
        <p:grpSpPr>
          <a:xfrm rot="0">
            <a:off x="6389085" y="3394737"/>
            <a:ext cx="5478240" cy="1845437"/>
            <a:chOff x="0" y="0"/>
            <a:chExt cx="1468935" cy="494835"/>
          </a:xfrm>
        </p:grpSpPr>
        <p:sp>
          <p:nvSpPr>
            <p:cNvPr name="Freeform 10" id="10"/>
            <p:cNvSpPr/>
            <p:nvPr/>
          </p:nvSpPr>
          <p:spPr>
            <a:xfrm flipH="false" flipV="false" rot="0">
              <a:off x="0" y="0"/>
              <a:ext cx="1468935" cy="494835"/>
            </a:xfrm>
            <a:custGeom>
              <a:avLst/>
              <a:gdLst/>
              <a:ahLst/>
              <a:cxnLst/>
              <a:rect r="r" b="b" t="t" l="l"/>
              <a:pathLst>
                <a:path h="494835" w="1468935">
                  <a:moveTo>
                    <a:pt x="0" y="0"/>
                  </a:moveTo>
                  <a:lnTo>
                    <a:pt x="1468935" y="0"/>
                  </a:lnTo>
                  <a:lnTo>
                    <a:pt x="1468935" y="494835"/>
                  </a:lnTo>
                  <a:lnTo>
                    <a:pt x="0" y="494835"/>
                  </a:lnTo>
                  <a:close/>
                </a:path>
              </a:pathLst>
            </a:custGeom>
            <a:solidFill>
              <a:srgbClr val="231076"/>
            </a:solidFill>
          </p:spPr>
        </p:sp>
        <p:sp>
          <p:nvSpPr>
            <p:cNvPr name="TextBox 11" id="11"/>
            <p:cNvSpPr txBox="true"/>
            <p:nvPr/>
          </p:nvSpPr>
          <p:spPr>
            <a:xfrm>
              <a:off x="0" y="-66675"/>
              <a:ext cx="1468935" cy="561510"/>
            </a:xfrm>
            <a:prstGeom prst="rect">
              <a:avLst/>
            </a:prstGeom>
          </p:spPr>
          <p:txBody>
            <a:bodyPr anchor="ctr" rtlCol="false" tIns="50800" lIns="50800" bIns="50800" rIns="50800"/>
            <a:lstStyle/>
            <a:p>
              <a:pPr algn="ctr">
                <a:lnSpc>
                  <a:spcPts val="4480"/>
                </a:lnSpc>
              </a:pPr>
              <a:r>
                <a:rPr lang="en-US" b="true" sz="3200">
                  <a:solidFill>
                    <a:srgbClr val="FFFFFF"/>
                  </a:solidFill>
                  <a:latin typeface="Public Sans Bold"/>
                  <a:ea typeface="Public Sans Bold"/>
                  <a:cs typeface="Public Sans Bold"/>
                  <a:sym typeface="Public Sans Bold"/>
                </a:rPr>
                <a:t>Đọc và tiền xử lý dữ liệu</a:t>
              </a:r>
            </a:p>
          </p:txBody>
        </p:sp>
      </p:grpSp>
      <p:grpSp>
        <p:nvGrpSpPr>
          <p:cNvPr name="Group 12" id="12"/>
          <p:cNvGrpSpPr/>
          <p:nvPr/>
        </p:nvGrpSpPr>
        <p:grpSpPr>
          <a:xfrm rot="0">
            <a:off x="12104551" y="7648244"/>
            <a:ext cx="5154749" cy="1374674"/>
            <a:chOff x="0" y="0"/>
            <a:chExt cx="1382194" cy="368605"/>
          </a:xfrm>
        </p:grpSpPr>
        <p:sp>
          <p:nvSpPr>
            <p:cNvPr name="Freeform 13" id="13"/>
            <p:cNvSpPr/>
            <p:nvPr/>
          </p:nvSpPr>
          <p:spPr>
            <a:xfrm flipH="false" flipV="false" rot="0">
              <a:off x="0" y="0"/>
              <a:ext cx="1382194" cy="368605"/>
            </a:xfrm>
            <a:custGeom>
              <a:avLst/>
              <a:gdLst/>
              <a:ahLst/>
              <a:cxnLst/>
              <a:rect r="r" b="b" t="t" l="l"/>
              <a:pathLst>
                <a:path h="368605" w="1382194">
                  <a:moveTo>
                    <a:pt x="0" y="0"/>
                  </a:moveTo>
                  <a:lnTo>
                    <a:pt x="1382194" y="0"/>
                  </a:lnTo>
                  <a:lnTo>
                    <a:pt x="1382194" y="368605"/>
                  </a:lnTo>
                  <a:lnTo>
                    <a:pt x="0" y="368605"/>
                  </a:lnTo>
                  <a:close/>
                </a:path>
              </a:pathLst>
            </a:custGeom>
            <a:solidFill>
              <a:srgbClr val="8574D1"/>
            </a:solidFill>
          </p:spPr>
        </p:sp>
        <p:sp>
          <p:nvSpPr>
            <p:cNvPr name="TextBox 14" id="14"/>
            <p:cNvSpPr txBox="true"/>
            <p:nvPr/>
          </p:nvSpPr>
          <p:spPr>
            <a:xfrm>
              <a:off x="0" y="-66675"/>
              <a:ext cx="1382194" cy="435280"/>
            </a:xfrm>
            <a:prstGeom prst="rect">
              <a:avLst/>
            </a:prstGeom>
          </p:spPr>
          <p:txBody>
            <a:bodyPr anchor="ctr" rtlCol="false" tIns="50800" lIns="50800" bIns="50800" rIns="50800"/>
            <a:lstStyle/>
            <a:p>
              <a:pPr algn="ctr">
                <a:lnSpc>
                  <a:spcPts val="4480"/>
                </a:lnSpc>
              </a:pPr>
              <a:r>
                <a:rPr lang="en-US" b="true" sz="3200">
                  <a:solidFill>
                    <a:srgbClr val="FFFFFF"/>
                  </a:solidFill>
                  <a:latin typeface="Public Sans Bold"/>
                  <a:ea typeface="Public Sans Bold"/>
                  <a:cs typeface="Public Sans Bold"/>
                  <a:sym typeface="Public Sans Bold"/>
                </a:rPr>
                <a:t>Xây dựng pipeline xử lý đặc trưng</a:t>
              </a:r>
            </a:p>
          </p:txBody>
        </p:sp>
      </p:grpSp>
      <p:sp>
        <p:nvSpPr>
          <p:cNvPr name="TextBox 15" id="15"/>
          <p:cNvSpPr txBox="true"/>
          <p:nvPr/>
        </p:nvSpPr>
        <p:spPr>
          <a:xfrm rot="0">
            <a:off x="1028700" y="5071118"/>
            <a:ext cx="5080026" cy="2341745"/>
          </a:xfrm>
          <a:prstGeom prst="rect">
            <a:avLst/>
          </a:prstGeom>
        </p:spPr>
        <p:txBody>
          <a:bodyPr anchor="t" rtlCol="false" tIns="0" lIns="0" bIns="0" rIns="0">
            <a:spAutoFit/>
          </a:bodyPr>
          <a:lstStyle/>
          <a:p>
            <a:pPr algn="just">
              <a:lnSpc>
                <a:spcPts val="2727"/>
              </a:lnSpc>
            </a:pPr>
            <a:r>
              <a:rPr lang="en-US" sz="2114">
                <a:solidFill>
                  <a:srgbClr val="46483F"/>
                </a:solidFill>
                <a:latin typeface="TT Norms"/>
                <a:ea typeface="TT Norms"/>
                <a:cs typeface="TT Norms"/>
                <a:sym typeface="TT Norms"/>
              </a:rPr>
              <a:t>• Tạo SparkConf và SparkContext để thiết lập ứng dụng Spark với tên "Naive Bayes" (nếu thuật toán được sử dụng là Naive Bayes) hoặc "Support Vector Machines" (nếu thuật toán là SVM).</a:t>
            </a:r>
          </a:p>
          <a:p>
            <a:pPr algn="just" marL="0" indent="0" lvl="0">
              <a:lnSpc>
                <a:spcPts val="2727"/>
              </a:lnSpc>
              <a:spcBef>
                <a:spcPct val="0"/>
              </a:spcBef>
            </a:pPr>
            <a:r>
              <a:rPr lang="en-US" sz="2114">
                <a:solidFill>
                  <a:srgbClr val="46483F"/>
                </a:solidFill>
                <a:latin typeface="TT Norms"/>
                <a:ea typeface="TT Norms"/>
                <a:cs typeface="TT Norms"/>
                <a:sym typeface="TT Norms"/>
              </a:rPr>
              <a:t>• Tạo SparkSession để làm việc với DataFrame.</a:t>
            </a:r>
          </a:p>
        </p:txBody>
      </p:sp>
      <p:sp>
        <p:nvSpPr>
          <p:cNvPr name="TextBox 16" id="16"/>
          <p:cNvSpPr txBox="true"/>
          <p:nvPr/>
        </p:nvSpPr>
        <p:spPr>
          <a:xfrm rot="0">
            <a:off x="12104551" y="4256845"/>
            <a:ext cx="5154749" cy="3386503"/>
          </a:xfrm>
          <a:prstGeom prst="rect">
            <a:avLst/>
          </a:prstGeom>
        </p:spPr>
        <p:txBody>
          <a:bodyPr anchor="t" rtlCol="false" tIns="0" lIns="0" bIns="0" rIns="0">
            <a:spAutoFit/>
          </a:bodyPr>
          <a:lstStyle/>
          <a:p>
            <a:pPr algn="just">
              <a:lnSpc>
                <a:spcPts val="2766"/>
              </a:lnSpc>
            </a:pPr>
            <a:r>
              <a:rPr lang="en-US" sz="2144">
                <a:solidFill>
                  <a:srgbClr val="46483F"/>
                </a:solidFill>
                <a:latin typeface="TT Norms"/>
                <a:ea typeface="TT Norms"/>
                <a:cs typeface="TT Norms"/>
                <a:sym typeface="TT Norms"/>
              </a:rPr>
              <a:t>• Tokenization : Sử dụng Tokenizer để chia tweet thành danh sách các từ, lưu vào cột words.</a:t>
            </a:r>
          </a:p>
          <a:p>
            <a:pPr algn="just">
              <a:lnSpc>
                <a:spcPts val="2766"/>
              </a:lnSpc>
            </a:pPr>
            <a:r>
              <a:rPr lang="en-US" sz="2144">
                <a:solidFill>
                  <a:srgbClr val="46483F"/>
                </a:solidFill>
                <a:latin typeface="TT Norms"/>
                <a:ea typeface="TT Norms"/>
                <a:cs typeface="TT Norms"/>
                <a:sym typeface="TT Norms"/>
              </a:rPr>
              <a:t>• HashingTF : Chuyển danh sách từ thành vector đặc trưng thô (rawFeatures) bằng cách ánh xạ từ vào không gian vector cố định.</a:t>
            </a:r>
          </a:p>
          <a:p>
            <a:pPr algn="just" marL="0" indent="0" lvl="0">
              <a:lnSpc>
                <a:spcPts val="2766"/>
              </a:lnSpc>
              <a:spcBef>
                <a:spcPct val="0"/>
              </a:spcBef>
            </a:pPr>
            <a:r>
              <a:rPr lang="en-US" sz="2144">
                <a:solidFill>
                  <a:srgbClr val="46483F"/>
                </a:solidFill>
                <a:latin typeface="TT Norms"/>
                <a:ea typeface="TT Norms"/>
                <a:cs typeface="TT Norms"/>
                <a:sym typeface="TT Norms"/>
              </a:rPr>
              <a:t>• IDF : Áp dụng Inverse Document Frequency để tính trọng số TF-IDF cho các đặc trưng, tạo cột features.</a:t>
            </a:r>
          </a:p>
        </p:txBody>
      </p:sp>
      <p:sp>
        <p:nvSpPr>
          <p:cNvPr name="TextBox 17" id="17"/>
          <p:cNvSpPr txBox="true"/>
          <p:nvPr/>
        </p:nvSpPr>
        <p:spPr>
          <a:xfrm rot="0">
            <a:off x="6389085" y="5221124"/>
            <a:ext cx="5478240" cy="3576043"/>
          </a:xfrm>
          <a:prstGeom prst="rect">
            <a:avLst/>
          </a:prstGeom>
        </p:spPr>
        <p:txBody>
          <a:bodyPr anchor="t" rtlCol="false" tIns="0" lIns="0" bIns="0" rIns="0">
            <a:spAutoFit/>
          </a:bodyPr>
          <a:lstStyle/>
          <a:p>
            <a:pPr algn="just">
              <a:lnSpc>
                <a:spcPts val="2647"/>
              </a:lnSpc>
            </a:pPr>
            <a:r>
              <a:rPr lang="en-US" sz="2052">
                <a:solidFill>
                  <a:srgbClr val="46483F"/>
                </a:solidFill>
                <a:latin typeface="TT Norms"/>
                <a:ea typeface="TT Norms"/>
                <a:cs typeface="TT Norms"/>
                <a:sym typeface="TT Norms"/>
              </a:rPr>
              <a:t>• Đọc dữ liệu từ tệp CSV trên HDFS bằng sc.textFile.</a:t>
            </a:r>
          </a:p>
          <a:p>
            <a:pPr algn="just">
              <a:lnSpc>
                <a:spcPts val="2647"/>
              </a:lnSpc>
            </a:pPr>
            <a:r>
              <a:rPr lang="en-US" sz="2052">
                <a:solidFill>
                  <a:srgbClr val="46483F"/>
                </a:solidFill>
                <a:latin typeface="TT Norms"/>
                <a:ea typeface="TT Norms"/>
                <a:cs typeface="TT Norms"/>
                <a:sym typeface="TT Norms"/>
              </a:rPr>
              <a:t>• Áp dụng hàm split_csv để tách các dòng thành các cột, xử lý trường hợp có nhiều cột bằng cách nối các cột từ cột thứ 4 trở đi.</a:t>
            </a:r>
          </a:p>
          <a:p>
            <a:pPr algn="just">
              <a:lnSpc>
                <a:spcPts val="2647"/>
              </a:lnSpc>
            </a:pPr>
            <a:r>
              <a:rPr lang="en-US" sz="2052">
                <a:solidFill>
                  <a:srgbClr val="46483F"/>
                </a:solidFill>
                <a:latin typeface="TT Norms"/>
                <a:ea typeface="TT Norms"/>
                <a:cs typeface="TT Norms"/>
                <a:sym typeface="TT Norms"/>
              </a:rPr>
              <a:t>• Sử dụng hàm clean_text để làm sạch văn bản tweet : loại bỏ URL, hashtag, ký tự đặc biệt, số, chuyển về chữ thường và chuẩn hóa khoảng trắng.</a:t>
            </a:r>
          </a:p>
          <a:p>
            <a:pPr algn="just" marL="0" indent="0" lvl="0">
              <a:lnSpc>
                <a:spcPts val="2647"/>
              </a:lnSpc>
              <a:spcBef>
                <a:spcPct val="0"/>
              </a:spcBef>
            </a:pPr>
            <a:r>
              <a:rPr lang="en-US" sz="2052">
                <a:solidFill>
                  <a:srgbClr val="46483F"/>
                </a:solidFill>
                <a:latin typeface="TT Norms"/>
                <a:ea typeface="TT Norms"/>
                <a:cs typeface="TT Norms"/>
                <a:sym typeface="TT Norms"/>
              </a:rPr>
              <a:t>• Tạo DataFrame từ RDD với các cột label (sentiment) và tweet (văn bản đã làm sạch).</a:t>
            </a:r>
          </a:p>
        </p:txBody>
      </p:sp>
    </p:spTree>
  </p:cSld>
  <p:clrMapOvr>
    <a:masterClrMapping/>
  </p:clrMapOvr>
</p:sld>
</file>

<file path=ppt/slides/slide14.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951555"/>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231076"/>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34794" y="1179624"/>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Public Sans Bold"/>
                <a:ea typeface="Public Sans Bold"/>
                <a:cs typeface="Public Sans Bold"/>
                <a:sym typeface="Public Sans Bold"/>
              </a:rPr>
              <a:t>Triển khai trên Spark</a:t>
            </a:r>
          </a:p>
        </p:txBody>
      </p:sp>
      <p:grpSp>
        <p:nvGrpSpPr>
          <p:cNvPr name="Group 6" id="6"/>
          <p:cNvGrpSpPr/>
          <p:nvPr/>
        </p:nvGrpSpPr>
        <p:grpSpPr>
          <a:xfrm rot="0">
            <a:off x="1034794" y="3533444"/>
            <a:ext cx="7440659" cy="1374674"/>
            <a:chOff x="0" y="0"/>
            <a:chExt cx="1995138" cy="368605"/>
          </a:xfrm>
        </p:grpSpPr>
        <p:sp>
          <p:nvSpPr>
            <p:cNvPr name="Freeform 7" id="7"/>
            <p:cNvSpPr/>
            <p:nvPr/>
          </p:nvSpPr>
          <p:spPr>
            <a:xfrm flipH="false" flipV="false" rot="0">
              <a:off x="0" y="0"/>
              <a:ext cx="1995138" cy="368605"/>
            </a:xfrm>
            <a:custGeom>
              <a:avLst/>
              <a:gdLst/>
              <a:ahLst/>
              <a:cxnLst/>
              <a:rect r="r" b="b" t="t" l="l"/>
              <a:pathLst>
                <a:path h="368605" w="1995138">
                  <a:moveTo>
                    <a:pt x="0" y="0"/>
                  </a:moveTo>
                  <a:lnTo>
                    <a:pt x="1995138" y="0"/>
                  </a:lnTo>
                  <a:lnTo>
                    <a:pt x="1995138" y="368605"/>
                  </a:lnTo>
                  <a:lnTo>
                    <a:pt x="0" y="368605"/>
                  </a:lnTo>
                  <a:close/>
                </a:path>
              </a:pathLst>
            </a:custGeom>
            <a:solidFill>
              <a:srgbClr val="231076"/>
            </a:solidFill>
          </p:spPr>
        </p:sp>
        <p:sp>
          <p:nvSpPr>
            <p:cNvPr name="TextBox 8" id="8"/>
            <p:cNvSpPr txBox="true"/>
            <p:nvPr/>
          </p:nvSpPr>
          <p:spPr>
            <a:xfrm>
              <a:off x="0" y="-66675"/>
              <a:ext cx="1995138" cy="435280"/>
            </a:xfrm>
            <a:prstGeom prst="rect">
              <a:avLst/>
            </a:prstGeom>
          </p:spPr>
          <p:txBody>
            <a:bodyPr anchor="ctr" rtlCol="false" tIns="50800" lIns="50800" bIns="50800" rIns="50800"/>
            <a:lstStyle/>
            <a:p>
              <a:pPr algn="ctr">
                <a:lnSpc>
                  <a:spcPts val="4480"/>
                </a:lnSpc>
              </a:pPr>
              <a:r>
                <a:rPr lang="en-US" b="true" sz="3200">
                  <a:solidFill>
                    <a:srgbClr val="FFFFFF"/>
                  </a:solidFill>
                  <a:latin typeface="Public Sans Bold"/>
                  <a:ea typeface="Public Sans Bold"/>
                  <a:cs typeface="Public Sans Bold"/>
                  <a:sym typeface="Public Sans Bold"/>
                </a:rPr>
                <a:t>Chia dữ liệu và huấn luyện mô hình</a:t>
              </a:r>
            </a:p>
          </p:txBody>
        </p:sp>
      </p:grpSp>
      <p:grpSp>
        <p:nvGrpSpPr>
          <p:cNvPr name="Group 9" id="9"/>
          <p:cNvGrpSpPr/>
          <p:nvPr/>
        </p:nvGrpSpPr>
        <p:grpSpPr>
          <a:xfrm rot="0">
            <a:off x="9144000" y="7764893"/>
            <a:ext cx="8115300" cy="1374190"/>
            <a:chOff x="0" y="0"/>
            <a:chExt cx="2176036" cy="368475"/>
          </a:xfrm>
        </p:grpSpPr>
        <p:sp>
          <p:nvSpPr>
            <p:cNvPr name="Freeform 10" id="10"/>
            <p:cNvSpPr/>
            <p:nvPr/>
          </p:nvSpPr>
          <p:spPr>
            <a:xfrm flipH="false" flipV="false" rot="0">
              <a:off x="0" y="0"/>
              <a:ext cx="2176036" cy="368475"/>
            </a:xfrm>
            <a:custGeom>
              <a:avLst/>
              <a:gdLst/>
              <a:ahLst/>
              <a:cxnLst/>
              <a:rect r="r" b="b" t="t" l="l"/>
              <a:pathLst>
                <a:path h="368475" w="2176036">
                  <a:moveTo>
                    <a:pt x="0" y="0"/>
                  </a:moveTo>
                  <a:lnTo>
                    <a:pt x="2176036" y="0"/>
                  </a:lnTo>
                  <a:lnTo>
                    <a:pt x="2176036" y="368475"/>
                  </a:lnTo>
                  <a:lnTo>
                    <a:pt x="0" y="368475"/>
                  </a:lnTo>
                  <a:close/>
                </a:path>
              </a:pathLst>
            </a:custGeom>
            <a:solidFill>
              <a:srgbClr val="8574D1"/>
            </a:solidFill>
          </p:spPr>
        </p:sp>
        <p:sp>
          <p:nvSpPr>
            <p:cNvPr name="TextBox 11" id="11"/>
            <p:cNvSpPr txBox="true"/>
            <p:nvPr/>
          </p:nvSpPr>
          <p:spPr>
            <a:xfrm>
              <a:off x="0" y="-66675"/>
              <a:ext cx="2176036" cy="435150"/>
            </a:xfrm>
            <a:prstGeom prst="rect">
              <a:avLst/>
            </a:prstGeom>
          </p:spPr>
          <p:txBody>
            <a:bodyPr anchor="ctr" rtlCol="false" tIns="50800" lIns="50800" bIns="50800" rIns="50800"/>
            <a:lstStyle/>
            <a:p>
              <a:pPr algn="ctr">
                <a:lnSpc>
                  <a:spcPts val="4480"/>
                </a:lnSpc>
              </a:pPr>
              <a:r>
                <a:rPr lang="en-US" b="true" sz="3200">
                  <a:solidFill>
                    <a:srgbClr val="FFFFFF"/>
                  </a:solidFill>
                  <a:latin typeface="Public Sans Bold"/>
                  <a:ea typeface="Public Sans Bold"/>
                  <a:cs typeface="Public Sans Bold"/>
                  <a:sym typeface="Public Sans Bold"/>
                </a:rPr>
                <a:t>Dự đoán, đánh giá và đo thời gian thực thi</a:t>
              </a:r>
            </a:p>
          </p:txBody>
        </p:sp>
      </p:grpSp>
      <p:sp>
        <p:nvSpPr>
          <p:cNvPr name="TextBox 12" id="12"/>
          <p:cNvSpPr txBox="true"/>
          <p:nvPr/>
        </p:nvSpPr>
        <p:spPr>
          <a:xfrm rot="0">
            <a:off x="9137906" y="3515844"/>
            <a:ext cx="8115300" cy="4249050"/>
          </a:xfrm>
          <a:prstGeom prst="rect">
            <a:avLst/>
          </a:prstGeom>
        </p:spPr>
        <p:txBody>
          <a:bodyPr anchor="t" rtlCol="false" tIns="0" lIns="0" bIns="0" rIns="0">
            <a:spAutoFit/>
          </a:bodyPr>
          <a:lstStyle/>
          <a:p>
            <a:pPr algn="just">
              <a:lnSpc>
                <a:spcPts val="3845"/>
              </a:lnSpc>
            </a:pPr>
            <a:r>
              <a:rPr lang="en-US" sz="2980">
                <a:solidFill>
                  <a:srgbClr val="46483F"/>
                </a:solidFill>
                <a:latin typeface="TT Norms"/>
                <a:ea typeface="TT Norms"/>
                <a:cs typeface="TT Norms"/>
                <a:sym typeface="TT Norms"/>
              </a:rPr>
              <a:t>• Dự đoán trên tập kiểm tra để tạo cột prediction.</a:t>
            </a:r>
          </a:p>
          <a:p>
            <a:pPr algn="just">
              <a:lnSpc>
                <a:spcPts val="3845"/>
              </a:lnSpc>
            </a:pPr>
            <a:r>
              <a:rPr lang="en-US" sz="2980">
                <a:solidFill>
                  <a:srgbClr val="46483F"/>
                </a:solidFill>
                <a:latin typeface="TT Norms"/>
                <a:ea typeface="TT Norms"/>
                <a:cs typeface="TT Norms"/>
                <a:sym typeface="TT Norms"/>
              </a:rPr>
              <a:t>• Chuyển kết quả dự đoán và nhãn thực tế thành RDD để tính toán các chỉ số đánh giá.</a:t>
            </a:r>
          </a:p>
          <a:p>
            <a:pPr algn="just">
              <a:lnSpc>
                <a:spcPts val="3845"/>
              </a:lnSpc>
            </a:pPr>
            <a:r>
              <a:rPr lang="en-US" sz="2980">
                <a:solidFill>
                  <a:srgbClr val="46483F"/>
                </a:solidFill>
                <a:latin typeface="TT Norms"/>
                <a:ea typeface="TT Norms"/>
                <a:cs typeface="TT Norms"/>
                <a:sym typeface="TT Norms"/>
              </a:rPr>
              <a:t>• Sử dụng MulticlassMetrics để tính ma trận nhầm lẫn, độ chính xác (accuracy) và F1-score.</a:t>
            </a:r>
          </a:p>
          <a:p>
            <a:pPr algn="just">
              <a:lnSpc>
                <a:spcPts val="3845"/>
              </a:lnSpc>
              <a:spcBef>
                <a:spcPct val="0"/>
              </a:spcBef>
            </a:pPr>
            <a:r>
              <a:rPr lang="en-US" sz="2980">
                <a:solidFill>
                  <a:srgbClr val="46483F"/>
                </a:solidFill>
                <a:latin typeface="TT Norms"/>
                <a:ea typeface="TT Norms"/>
                <a:cs typeface="TT Norms"/>
                <a:sym typeface="TT Norms"/>
              </a:rPr>
              <a:t>• Ghi nhận thời gian bắt đầu và kết thúc để tính thời gian thực thi của toàn bộ pipeline.</a:t>
            </a:r>
          </a:p>
          <a:p>
            <a:pPr algn="just">
              <a:lnSpc>
                <a:spcPts val="3845"/>
              </a:lnSpc>
              <a:spcBef>
                <a:spcPct val="0"/>
              </a:spcBef>
            </a:pPr>
            <a:r>
              <a:rPr lang="en-US" sz="2980" u="none">
                <a:solidFill>
                  <a:srgbClr val="46483F"/>
                </a:solidFill>
                <a:latin typeface="TT Norms"/>
                <a:ea typeface="TT Norms"/>
                <a:cs typeface="TT Norms"/>
                <a:sym typeface="TT Norms"/>
              </a:rPr>
              <a:t>• In ra các kết quả trên và đóng SparkContext.</a:t>
            </a:r>
          </a:p>
        </p:txBody>
      </p:sp>
      <p:sp>
        <p:nvSpPr>
          <p:cNvPr name="TextBox 13" id="13"/>
          <p:cNvSpPr txBox="true"/>
          <p:nvPr/>
        </p:nvSpPr>
        <p:spPr>
          <a:xfrm rot="0">
            <a:off x="1034794" y="4879544"/>
            <a:ext cx="7440659" cy="4259540"/>
          </a:xfrm>
          <a:prstGeom prst="rect">
            <a:avLst/>
          </a:prstGeom>
        </p:spPr>
        <p:txBody>
          <a:bodyPr anchor="t" rtlCol="false" tIns="0" lIns="0" bIns="0" rIns="0">
            <a:spAutoFit/>
          </a:bodyPr>
          <a:lstStyle/>
          <a:p>
            <a:pPr algn="just">
              <a:lnSpc>
                <a:spcPts val="4341"/>
              </a:lnSpc>
            </a:pPr>
            <a:r>
              <a:rPr lang="en-US" sz="3365">
                <a:solidFill>
                  <a:srgbClr val="46483F"/>
                </a:solidFill>
                <a:latin typeface="TT Norms"/>
                <a:ea typeface="TT Norms"/>
                <a:cs typeface="TT Norms"/>
                <a:sym typeface="TT Norms"/>
              </a:rPr>
              <a:t>• Chia tập dữ liệu thành tập huấn luyện (75%) và tập kiểm tra (25%) với seed cố định.</a:t>
            </a:r>
          </a:p>
          <a:p>
            <a:pPr algn="just">
              <a:lnSpc>
                <a:spcPts val="4341"/>
              </a:lnSpc>
            </a:pPr>
            <a:r>
              <a:rPr lang="en-US" sz="3365">
                <a:solidFill>
                  <a:srgbClr val="46483F"/>
                </a:solidFill>
                <a:latin typeface="TT Norms"/>
                <a:ea typeface="TT Norms"/>
                <a:cs typeface="TT Norms"/>
                <a:sym typeface="TT Norms"/>
              </a:rPr>
              <a:t>• Huấn luyện mô hình Naive Bayes hoặc SVM trên tập huấn luyện sử dụng Naive</a:t>
            </a:r>
          </a:p>
          <a:p>
            <a:pPr algn="just" marL="0" indent="0" lvl="0">
              <a:lnSpc>
                <a:spcPts val="4341"/>
              </a:lnSpc>
              <a:spcBef>
                <a:spcPct val="0"/>
              </a:spcBef>
            </a:pPr>
            <a:r>
              <a:rPr lang="en-US" sz="3365">
                <a:solidFill>
                  <a:srgbClr val="46483F"/>
                </a:solidFill>
                <a:latin typeface="TT Norms"/>
                <a:ea typeface="TT Norms"/>
                <a:cs typeface="TT Norms"/>
                <a:sym typeface="TT Norms"/>
              </a:rPr>
              <a:t>Bayes hoặc LinearSVC từ pyspark.ml.classification.</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Freeform 2" id="2"/>
          <p:cNvSpPr/>
          <p:nvPr/>
        </p:nvSpPr>
        <p:spPr>
          <a:xfrm flipH="false" flipV="false" rot="5316682">
            <a:off x="10529244" y="1399656"/>
            <a:ext cx="13033344" cy="6705379"/>
          </a:xfrm>
          <a:custGeom>
            <a:avLst/>
            <a:gdLst/>
            <a:ahLst/>
            <a:cxnLst/>
            <a:rect r="r" b="b" t="t" l="l"/>
            <a:pathLst>
              <a:path h="6705379" w="13033344">
                <a:moveTo>
                  <a:pt x="0" y="0"/>
                </a:moveTo>
                <a:lnTo>
                  <a:pt x="13033344" y="0"/>
                </a:lnTo>
                <a:lnTo>
                  <a:pt x="13033344" y="6705379"/>
                </a:lnTo>
                <a:lnTo>
                  <a:pt x="0" y="6705379"/>
                </a:lnTo>
                <a:lnTo>
                  <a:pt x="0" y="0"/>
                </a:lnTo>
                <a:close/>
              </a:path>
            </a:pathLst>
          </a:custGeom>
          <a:blipFill>
            <a:blip r:embed="rId2"/>
            <a:stretch>
              <a:fillRect l="0" t="0" r="0" b="0"/>
            </a:stretch>
          </a:blipFill>
        </p:spPr>
      </p:sp>
      <p:sp>
        <p:nvSpPr>
          <p:cNvPr name="Freeform 3" id="3"/>
          <p:cNvSpPr/>
          <p:nvPr/>
        </p:nvSpPr>
        <p:spPr>
          <a:xfrm flipH="false" flipV="false" rot="0">
            <a:off x="0" y="2875063"/>
            <a:ext cx="7302816" cy="4536875"/>
          </a:xfrm>
          <a:custGeom>
            <a:avLst/>
            <a:gdLst/>
            <a:ahLst/>
            <a:cxnLst/>
            <a:rect r="r" b="b" t="t" l="l"/>
            <a:pathLst>
              <a:path h="4536875" w="7302816">
                <a:moveTo>
                  <a:pt x="0" y="0"/>
                </a:moveTo>
                <a:lnTo>
                  <a:pt x="7302816" y="0"/>
                </a:lnTo>
                <a:lnTo>
                  <a:pt x="7302816" y="4536874"/>
                </a:lnTo>
                <a:lnTo>
                  <a:pt x="0" y="4536874"/>
                </a:lnTo>
                <a:lnTo>
                  <a:pt x="0" y="0"/>
                </a:lnTo>
                <a:close/>
              </a:path>
            </a:pathLst>
          </a:custGeom>
          <a:blipFill>
            <a:blip r:embed="rId3"/>
            <a:stretch>
              <a:fillRect l="0" t="0" r="0" b="0"/>
            </a:stretch>
          </a:blipFill>
        </p:spPr>
      </p:sp>
      <p:sp>
        <p:nvSpPr>
          <p:cNvPr name="TextBox 4" id="4"/>
          <p:cNvSpPr txBox="true"/>
          <p:nvPr/>
        </p:nvSpPr>
        <p:spPr>
          <a:xfrm rot="0">
            <a:off x="7731453" y="1104900"/>
            <a:ext cx="7128342" cy="2521079"/>
          </a:xfrm>
          <a:prstGeom prst="rect">
            <a:avLst/>
          </a:prstGeom>
        </p:spPr>
        <p:txBody>
          <a:bodyPr anchor="t" rtlCol="false" tIns="0" lIns="0" bIns="0" rIns="0">
            <a:spAutoFit/>
          </a:bodyPr>
          <a:lstStyle/>
          <a:p>
            <a:pPr algn="ctr">
              <a:lnSpc>
                <a:spcPts val="9879"/>
              </a:lnSpc>
            </a:pPr>
            <a:r>
              <a:rPr lang="en-US" sz="8900" b="true">
                <a:solidFill>
                  <a:srgbClr val="0E0340"/>
                </a:solidFill>
                <a:latin typeface="Public Sans Bold"/>
                <a:ea typeface="Public Sans Bold"/>
                <a:cs typeface="Public Sans Bold"/>
                <a:sym typeface="Public Sans Bold"/>
              </a:rPr>
              <a:t>Phân tích </a:t>
            </a:r>
          </a:p>
          <a:p>
            <a:pPr algn="ctr">
              <a:lnSpc>
                <a:spcPts val="9879"/>
              </a:lnSpc>
            </a:pPr>
            <a:r>
              <a:rPr lang="en-US" sz="8900" b="true">
                <a:solidFill>
                  <a:srgbClr val="0E0340"/>
                </a:solidFill>
                <a:latin typeface="Public Sans Bold"/>
                <a:ea typeface="Public Sans Bold"/>
                <a:cs typeface="Public Sans Bold"/>
                <a:sym typeface="Public Sans Bold"/>
              </a:rPr>
              <a:t>kết quả</a:t>
            </a:r>
          </a:p>
        </p:txBody>
      </p:sp>
      <p:sp>
        <p:nvSpPr>
          <p:cNvPr name="TextBox 5" id="5"/>
          <p:cNvSpPr txBox="true"/>
          <p:nvPr/>
        </p:nvSpPr>
        <p:spPr>
          <a:xfrm rot="0">
            <a:off x="7601295" y="3559304"/>
            <a:ext cx="7258500" cy="6188928"/>
          </a:xfrm>
          <a:prstGeom prst="rect">
            <a:avLst/>
          </a:prstGeom>
        </p:spPr>
        <p:txBody>
          <a:bodyPr anchor="t" rtlCol="false" tIns="0" lIns="0" bIns="0" rIns="0">
            <a:spAutoFit/>
          </a:bodyPr>
          <a:lstStyle/>
          <a:p>
            <a:pPr algn="just">
              <a:lnSpc>
                <a:spcPts val="3803"/>
              </a:lnSpc>
              <a:spcBef>
                <a:spcPct val="0"/>
              </a:spcBef>
            </a:pPr>
            <a:r>
              <a:rPr lang="en-US" sz="2716">
                <a:solidFill>
                  <a:srgbClr val="0E0340"/>
                </a:solidFill>
                <a:latin typeface="TT Norms"/>
                <a:ea typeface="TT Norms"/>
                <a:cs typeface="TT Norms"/>
                <a:sym typeface="TT Norms"/>
              </a:rPr>
              <a:t>Từ bảng 4.1, ta có thể thấy, mặc dù </a:t>
            </a:r>
            <a:r>
              <a:rPr lang="en-US" b="true" sz="2716">
                <a:solidFill>
                  <a:srgbClr val="0E0340"/>
                </a:solidFill>
                <a:latin typeface="TT Norms Bold"/>
                <a:ea typeface="TT Norms Bold"/>
                <a:cs typeface="TT Norms Bold"/>
                <a:sym typeface="TT Norms Bold"/>
              </a:rPr>
              <a:t>Naive Bayes</a:t>
            </a:r>
            <a:r>
              <a:rPr lang="en-US" sz="2716">
                <a:solidFill>
                  <a:srgbClr val="0E0340"/>
                </a:solidFill>
                <a:latin typeface="TT Norms"/>
                <a:ea typeface="TT Norms"/>
                <a:cs typeface="TT Norms"/>
                <a:sym typeface="TT Norms"/>
              </a:rPr>
              <a:t> có thời gian thực thi nhanh hơn đáng kể khi chạy trên </a:t>
            </a:r>
            <a:r>
              <a:rPr lang="en-US" b="true" sz="2716">
                <a:solidFill>
                  <a:srgbClr val="0E0340"/>
                </a:solidFill>
                <a:latin typeface="TT Norms Bold"/>
                <a:ea typeface="TT Norms Bold"/>
                <a:cs typeface="TT Norms Bold"/>
                <a:sym typeface="TT Norms Bold"/>
              </a:rPr>
              <a:t>MapReduce</a:t>
            </a:r>
            <a:r>
              <a:rPr lang="en-US" sz="2716">
                <a:solidFill>
                  <a:srgbClr val="0E0340"/>
                </a:solidFill>
                <a:latin typeface="TT Norms"/>
                <a:ea typeface="TT Norms"/>
                <a:cs typeface="TT Norms"/>
                <a:sym typeface="TT Norms"/>
              </a:rPr>
              <a:t> (chỉ mất khoảng 481 giây so với 1656 giây của </a:t>
            </a:r>
            <a:r>
              <a:rPr lang="en-US" b="true" sz="2716">
                <a:solidFill>
                  <a:srgbClr val="0E0340"/>
                </a:solidFill>
                <a:latin typeface="TT Norms Bold"/>
                <a:ea typeface="TT Norms Bold"/>
                <a:cs typeface="TT Norms Bold"/>
                <a:sym typeface="TT Norms Bold"/>
              </a:rPr>
              <a:t>SVM</a:t>
            </a:r>
            <a:r>
              <a:rPr lang="en-US" sz="2716">
                <a:solidFill>
                  <a:srgbClr val="0E0340"/>
                </a:solidFill>
                <a:latin typeface="TT Norms"/>
                <a:ea typeface="TT Norms"/>
                <a:cs typeface="TT Norms"/>
                <a:sym typeface="TT Norms"/>
              </a:rPr>
              <a:t>), nhưng hiệu quả phân loại của </a:t>
            </a:r>
            <a:r>
              <a:rPr lang="en-US" b="true" sz="2716">
                <a:solidFill>
                  <a:srgbClr val="0E0340"/>
                </a:solidFill>
                <a:latin typeface="TT Norms Bold"/>
                <a:ea typeface="TT Norms Bold"/>
                <a:cs typeface="TT Norms Bold"/>
                <a:sym typeface="TT Norms Bold"/>
              </a:rPr>
              <a:t>SVM</a:t>
            </a:r>
            <a:r>
              <a:rPr lang="en-US" sz="2716">
                <a:solidFill>
                  <a:srgbClr val="0E0340"/>
                </a:solidFill>
                <a:latin typeface="TT Norms"/>
                <a:ea typeface="TT Norms"/>
                <a:cs typeface="TT Norms"/>
                <a:sym typeface="TT Norms"/>
              </a:rPr>
              <a:t> lại cao hơn rõ rệt về mọi mặt : độ chính xác, precision, F1-score. Chỉ riêng recall của </a:t>
            </a:r>
            <a:r>
              <a:rPr lang="en-US" b="true" sz="2716">
                <a:solidFill>
                  <a:srgbClr val="0E0340"/>
                </a:solidFill>
                <a:latin typeface="TT Norms Bold"/>
                <a:ea typeface="TT Norms Bold"/>
                <a:cs typeface="TT Norms Bold"/>
                <a:sym typeface="TT Norms Bold"/>
              </a:rPr>
              <a:t>Naive Bayes</a:t>
            </a:r>
            <a:r>
              <a:rPr lang="en-US" sz="2716">
                <a:solidFill>
                  <a:srgbClr val="0E0340"/>
                </a:solidFill>
                <a:latin typeface="TT Norms"/>
                <a:ea typeface="TT Norms"/>
                <a:cs typeface="TT Norms"/>
                <a:sym typeface="TT Norms"/>
              </a:rPr>
              <a:t> là cao hơn một chút.</a:t>
            </a:r>
          </a:p>
          <a:p>
            <a:pPr algn="just">
              <a:lnSpc>
                <a:spcPts val="3803"/>
              </a:lnSpc>
              <a:spcBef>
                <a:spcPct val="0"/>
              </a:spcBef>
            </a:pPr>
            <a:r>
              <a:rPr lang="en-US" sz="2716">
                <a:solidFill>
                  <a:srgbClr val="0E0340"/>
                </a:solidFill>
                <a:latin typeface="TT Norms"/>
                <a:ea typeface="TT Norms"/>
                <a:cs typeface="TT Norms"/>
                <a:sym typeface="TT Norms"/>
              </a:rPr>
              <a:t>Trong khi đó, bảng 4.2 cho ta thấy khoảng cách về thời gian huấn luyện giữa hai thuật toán này đã thu hẹp đáng kể khi chạy trên </a:t>
            </a:r>
            <a:r>
              <a:rPr lang="en-US" b="true" sz="2716">
                <a:solidFill>
                  <a:srgbClr val="0E0340"/>
                </a:solidFill>
                <a:latin typeface="TT Norms Bold"/>
                <a:ea typeface="TT Norms Bold"/>
                <a:cs typeface="TT Norms Bold"/>
                <a:sym typeface="TT Norms Bold"/>
              </a:rPr>
              <a:t>Spark</a:t>
            </a:r>
            <a:r>
              <a:rPr lang="en-US" sz="2716">
                <a:solidFill>
                  <a:srgbClr val="0E0340"/>
                </a:solidFill>
                <a:latin typeface="TT Norms"/>
                <a:ea typeface="TT Norms"/>
                <a:cs typeface="TT Norms"/>
                <a:sym typeface="TT Norms"/>
              </a:rPr>
              <a:t> (72 giây cho </a:t>
            </a:r>
            <a:r>
              <a:rPr lang="en-US" b="true" sz="2716">
                <a:solidFill>
                  <a:srgbClr val="0E0340"/>
                </a:solidFill>
                <a:latin typeface="TT Norms Bold"/>
                <a:ea typeface="TT Norms Bold"/>
                <a:cs typeface="TT Norms Bold"/>
                <a:sym typeface="TT Norms Bold"/>
              </a:rPr>
              <a:t>Naive Bayes</a:t>
            </a:r>
            <a:r>
              <a:rPr lang="en-US" sz="2716">
                <a:solidFill>
                  <a:srgbClr val="0E0340"/>
                </a:solidFill>
                <a:latin typeface="TT Norms"/>
                <a:ea typeface="TT Norms"/>
                <a:cs typeface="TT Norms"/>
                <a:sym typeface="TT Norms"/>
              </a:rPr>
              <a:t> và 78 giây cho </a:t>
            </a:r>
            <a:r>
              <a:rPr lang="en-US" b="true" sz="2716">
                <a:solidFill>
                  <a:srgbClr val="0E0340"/>
                </a:solidFill>
                <a:latin typeface="TT Norms Bold"/>
                <a:ea typeface="TT Norms Bold"/>
                <a:cs typeface="TT Norms Bold"/>
                <a:sym typeface="TT Norms Bold"/>
              </a:rPr>
              <a:t>SVM</a:t>
            </a:r>
            <a:r>
              <a:rPr lang="en-US" sz="2716">
                <a:solidFill>
                  <a:srgbClr val="0E0340"/>
                </a:solidFill>
                <a:latin typeface="TT Norms"/>
                <a:ea typeface="TT Norms"/>
                <a:cs typeface="TT Norms"/>
                <a:sym typeface="TT Norms"/>
              </a:rPr>
              <a:t>). </a:t>
            </a:r>
            <a:r>
              <a:rPr lang="en-US" b="true" sz="2716">
                <a:solidFill>
                  <a:srgbClr val="0E0340"/>
                </a:solidFill>
                <a:latin typeface="TT Norms Bold"/>
                <a:ea typeface="TT Norms Bold"/>
                <a:cs typeface="TT Norms Bold"/>
                <a:sym typeface="TT Norms Bold"/>
              </a:rPr>
              <a:t>SVM</a:t>
            </a:r>
            <a:r>
              <a:rPr lang="en-US" sz="2716">
                <a:solidFill>
                  <a:srgbClr val="0E0340"/>
                </a:solidFill>
                <a:latin typeface="TT Norms"/>
                <a:ea typeface="TT Norms"/>
                <a:cs typeface="TT Norms"/>
                <a:sym typeface="TT Norms"/>
              </a:rPr>
              <a:t> vẫn cho ra kết quả chính xác cao hơn, tuy nhiên mọi khoảng cách đã bị thu hẹp đáng kể.</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8368096" y="5670420"/>
            <a:ext cx="8665458" cy="736599"/>
          </a:xfrm>
          <a:prstGeom prst="rect">
            <a:avLst/>
          </a:prstGeom>
        </p:spPr>
        <p:txBody>
          <a:bodyPr anchor="t" rtlCol="false" tIns="0" lIns="0" bIns="0" rIns="0">
            <a:spAutoFit/>
          </a:bodyPr>
          <a:lstStyle/>
          <a:p>
            <a:pPr algn="just" marL="798834" indent="-399417" lvl="1">
              <a:lnSpc>
                <a:spcPts val="6290"/>
              </a:lnSpc>
              <a:buFont typeface="Arial"/>
              <a:buChar char="•"/>
            </a:pPr>
            <a:r>
              <a:rPr lang="en-US" b="true" sz="3700">
                <a:solidFill>
                  <a:srgbClr val="0E0340"/>
                </a:solidFill>
                <a:latin typeface="Public Sans Bold"/>
                <a:ea typeface="Public Sans Bold"/>
                <a:cs typeface="Public Sans Bold"/>
                <a:sym typeface="Public Sans Bold"/>
              </a:rPr>
              <a:t>Độ chính xác của mô hình</a:t>
            </a:r>
          </a:p>
        </p:txBody>
      </p:sp>
      <p:sp>
        <p:nvSpPr>
          <p:cNvPr name="TextBox 3" id="3"/>
          <p:cNvSpPr txBox="true"/>
          <p:nvPr/>
        </p:nvSpPr>
        <p:spPr>
          <a:xfrm rot="0">
            <a:off x="8448200" y="6467682"/>
            <a:ext cx="8505250" cy="1396283"/>
          </a:xfrm>
          <a:prstGeom prst="rect">
            <a:avLst/>
          </a:prstGeom>
        </p:spPr>
        <p:txBody>
          <a:bodyPr anchor="t" rtlCol="false" tIns="0" lIns="0" bIns="0" rIns="0">
            <a:spAutoFit/>
          </a:bodyPr>
          <a:lstStyle/>
          <a:p>
            <a:pPr algn="just" marL="0" indent="0" lvl="0">
              <a:lnSpc>
                <a:spcPts val="2839"/>
              </a:lnSpc>
              <a:spcBef>
                <a:spcPct val="0"/>
              </a:spcBef>
            </a:pPr>
            <a:r>
              <a:rPr lang="en-US" sz="2028">
                <a:solidFill>
                  <a:srgbClr val="0E0340"/>
                </a:solidFill>
                <a:latin typeface="TT Norms"/>
                <a:ea typeface="TT Norms"/>
                <a:cs typeface="TT Norms"/>
                <a:sym typeface="TT Norms"/>
              </a:rPr>
              <a:t>SVM dù sở hữu tốc độ thực thi chậm hơn nhưng độ chính xác cho ra cao hơn so với Naive Bayes. Điều này phản ánh khả năng phân loại tốt hơn của SVM, đặc biệt khi dữ liệu phức tạp và không tuân theo giả định độc lập khi so với Naive Bayes.</a:t>
            </a:r>
          </a:p>
        </p:txBody>
      </p:sp>
      <p:sp>
        <p:nvSpPr>
          <p:cNvPr name="TextBox 4" id="4"/>
          <p:cNvSpPr txBox="true"/>
          <p:nvPr/>
        </p:nvSpPr>
        <p:spPr>
          <a:xfrm rot="0">
            <a:off x="8448200" y="4356348"/>
            <a:ext cx="8505250" cy="1396283"/>
          </a:xfrm>
          <a:prstGeom prst="rect">
            <a:avLst/>
          </a:prstGeom>
        </p:spPr>
        <p:txBody>
          <a:bodyPr anchor="t" rtlCol="false" tIns="0" lIns="0" bIns="0" rIns="0">
            <a:spAutoFit/>
          </a:bodyPr>
          <a:lstStyle/>
          <a:p>
            <a:pPr algn="just" marL="0" indent="0" lvl="0">
              <a:lnSpc>
                <a:spcPts val="2839"/>
              </a:lnSpc>
              <a:spcBef>
                <a:spcPct val="0"/>
              </a:spcBef>
            </a:pPr>
            <a:r>
              <a:rPr lang="en-US" sz="2028">
                <a:solidFill>
                  <a:srgbClr val="0E0340"/>
                </a:solidFill>
                <a:latin typeface="TT Norms"/>
                <a:ea typeface="TT Norms"/>
                <a:cs typeface="TT Norms"/>
                <a:sym typeface="TT Norms"/>
              </a:rPr>
              <a:t>Naive Bayes có tốc độ thực thi nhanh hơn hẳn SVM. Điều này được lý giải là vì Naive Bayes có độ phức tạp tính toán thấp hơn, dựa trên giả định độc lập giữa các đặc trưng, trong khi SVM cần tính toán các vector hỗ trợ và tối ưu hóa lề, đặc biệt tốn kém với dữ liệu lớn.</a:t>
            </a:r>
          </a:p>
        </p:txBody>
      </p:sp>
      <p:sp>
        <p:nvSpPr>
          <p:cNvPr name="TextBox 5" id="5"/>
          <p:cNvSpPr txBox="true"/>
          <p:nvPr/>
        </p:nvSpPr>
        <p:spPr>
          <a:xfrm rot="0">
            <a:off x="8287992" y="3559085"/>
            <a:ext cx="8665458" cy="736599"/>
          </a:xfrm>
          <a:prstGeom prst="rect">
            <a:avLst/>
          </a:prstGeom>
        </p:spPr>
        <p:txBody>
          <a:bodyPr anchor="t" rtlCol="false" tIns="0" lIns="0" bIns="0" rIns="0">
            <a:spAutoFit/>
          </a:bodyPr>
          <a:lstStyle/>
          <a:p>
            <a:pPr algn="just" marL="798834" indent="-399417" lvl="1">
              <a:lnSpc>
                <a:spcPts val="6290"/>
              </a:lnSpc>
              <a:buFont typeface="Arial"/>
              <a:buChar char="•"/>
            </a:pPr>
            <a:r>
              <a:rPr lang="en-US" b="true" sz="3700">
                <a:solidFill>
                  <a:srgbClr val="0E0340"/>
                </a:solidFill>
                <a:latin typeface="Public Sans Bold"/>
                <a:ea typeface="Public Sans Bold"/>
                <a:cs typeface="Public Sans Bold"/>
                <a:sym typeface="Public Sans Bold"/>
              </a:rPr>
              <a:t>Tốc độ thực thi</a:t>
            </a:r>
          </a:p>
        </p:txBody>
      </p:sp>
      <p:sp>
        <p:nvSpPr>
          <p:cNvPr name="Freeform 6" id="6"/>
          <p:cNvSpPr/>
          <p:nvPr/>
        </p:nvSpPr>
        <p:spPr>
          <a:xfrm flipH="false" flipV="false" rot="0">
            <a:off x="-335876" y="-263281"/>
            <a:ext cx="7867375" cy="11122328"/>
          </a:xfrm>
          <a:custGeom>
            <a:avLst/>
            <a:gdLst/>
            <a:ahLst/>
            <a:cxnLst/>
            <a:rect r="r" b="b" t="t" l="l"/>
            <a:pathLst>
              <a:path h="11122328" w="7867375">
                <a:moveTo>
                  <a:pt x="0" y="0"/>
                </a:moveTo>
                <a:lnTo>
                  <a:pt x="7867374" y="0"/>
                </a:lnTo>
                <a:lnTo>
                  <a:pt x="7867374" y="11122328"/>
                </a:lnTo>
                <a:lnTo>
                  <a:pt x="0" y="11122328"/>
                </a:lnTo>
                <a:lnTo>
                  <a:pt x="0" y="0"/>
                </a:lnTo>
                <a:close/>
              </a:path>
            </a:pathLst>
          </a:custGeom>
          <a:blipFill>
            <a:blip r:embed="rId2"/>
            <a:stretch>
              <a:fillRect l="0" t="0" r="0" b="0"/>
            </a:stretch>
          </a:blipFill>
        </p:spPr>
      </p:sp>
      <p:sp>
        <p:nvSpPr>
          <p:cNvPr name="TextBox 7" id="7"/>
          <p:cNvSpPr txBox="true"/>
          <p:nvPr/>
        </p:nvSpPr>
        <p:spPr>
          <a:xfrm rot="0">
            <a:off x="7531498" y="1765420"/>
            <a:ext cx="10756502" cy="1263271"/>
          </a:xfrm>
          <a:prstGeom prst="rect">
            <a:avLst/>
          </a:prstGeom>
        </p:spPr>
        <p:txBody>
          <a:bodyPr anchor="t" rtlCol="false" tIns="0" lIns="0" bIns="0" rIns="0">
            <a:spAutoFit/>
          </a:bodyPr>
          <a:lstStyle/>
          <a:p>
            <a:pPr algn="ctr">
              <a:lnSpc>
                <a:spcPts val="9568"/>
              </a:lnSpc>
            </a:pPr>
            <a:r>
              <a:rPr lang="en-US" sz="9200" b="true">
                <a:solidFill>
                  <a:srgbClr val="0E0340"/>
                </a:solidFill>
                <a:latin typeface="TT Chocolates Bold"/>
                <a:ea typeface="TT Chocolates Bold"/>
                <a:cs typeface="TT Chocolates Bold"/>
                <a:sym typeface="TT Chocolates Bold"/>
              </a:rPr>
              <a:t>Naive Bayes và SVM</a:t>
            </a:r>
          </a:p>
        </p:txBody>
      </p:sp>
      <p:grpSp>
        <p:nvGrpSpPr>
          <p:cNvPr name="Group 8" id="8"/>
          <p:cNvGrpSpPr/>
          <p:nvPr/>
        </p:nvGrpSpPr>
        <p:grpSpPr>
          <a:xfrm rot="0">
            <a:off x="7531498" y="3122542"/>
            <a:ext cx="12149584" cy="182510"/>
            <a:chOff x="0" y="0"/>
            <a:chExt cx="3199890" cy="48068"/>
          </a:xfrm>
        </p:grpSpPr>
        <p:sp>
          <p:nvSpPr>
            <p:cNvPr name="Freeform 9" id="9"/>
            <p:cNvSpPr/>
            <p:nvPr/>
          </p:nvSpPr>
          <p:spPr>
            <a:xfrm flipH="false" flipV="false" rot="0">
              <a:off x="0" y="0"/>
              <a:ext cx="3199890" cy="48068"/>
            </a:xfrm>
            <a:custGeom>
              <a:avLst/>
              <a:gdLst/>
              <a:ahLst/>
              <a:cxnLst/>
              <a:rect r="r" b="b" t="t" l="l"/>
              <a:pathLst>
                <a:path h="48068" w="3199890">
                  <a:moveTo>
                    <a:pt x="0" y="0"/>
                  </a:moveTo>
                  <a:lnTo>
                    <a:pt x="3199890" y="0"/>
                  </a:lnTo>
                  <a:lnTo>
                    <a:pt x="3199890" y="48068"/>
                  </a:lnTo>
                  <a:lnTo>
                    <a:pt x="0" y="48068"/>
                  </a:lnTo>
                  <a:close/>
                </a:path>
              </a:pathLst>
            </a:custGeom>
            <a:solidFill>
              <a:srgbClr val="231076"/>
            </a:solidFill>
          </p:spPr>
        </p:sp>
        <p:sp>
          <p:nvSpPr>
            <p:cNvPr name="TextBox 10" id="10"/>
            <p:cNvSpPr txBox="true"/>
            <p:nvPr/>
          </p:nvSpPr>
          <p:spPr>
            <a:xfrm>
              <a:off x="0" y="-47625"/>
              <a:ext cx="3199890" cy="95693"/>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8448200" y="7781754"/>
            <a:ext cx="8665458" cy="736599"/>
          </a:xfrm>
          <a:prstGeom prst="rect">
            <a:avLst/>
          </a:prstGeom>
        </p:spPr>
        <p:txBody>
          <a:bodyPr anchor="t" rtlCol="false" tIns="0" lIns="0" bIns="0" rIns="0">
            <a:spAutoFit/>
          </a:bodyPr>
          <a:lstStyle/>
          <a:p>
            <a:pPr algn="just" marL="798834" indent="-399417" lvl="1">
              <a:lnSpc>
                <a:spcPts val="6290"/>
              </a:lnSpc>
              <a:buFont typeface="Arial"/>
              <a:buChar char="•"/>
            </a:pPr>
            <a:r>
              <a:rPr lang="en-US" b="true" sz="3700">
                <a:solidFill>
                  <a:srgbClr val="0E0340"/>
                </a:solidFill>
                <a:latin typeface="Public Sans Bold"/>
                <a:ea typeface="Public Sans Bold"/>
                <a:cs typeface="Public Sans Bold"/>
                <a:sym typeface="Public Sans Bold"/>
              </a:rPr>
              <a:t>Trường hợp sử dụng phù hợp</a:t>
            </a:r>
          </a:p>
        </p:txBody>
      </p:sp>
      <p:sp>
        <p:nvSpPr>
          <p:cNvPr name="TextBox 12" id="12"/>
          <p:cNvSpPr txBox="true"/>
          <p:nvPr/>
        </p:nvSpPr>
        <p:spPr>
          <a:xfrm rot="0">
            <a:off x="8528305" y="8755229"/>
            <a:ext cx="8505250" cy="1043858"/>
          </a:xfrm>
          <a:prstGeom prst="rect">
            <a:avLst/>
          </a:prstGeom>
        </p:spPr>
        <p:txBody>
          <a:bodyPr anchor="t" rtlCol="false" tIns="0" lIns="0" bIns="0" rIns="0">
            <a:spAutoFit/>
          </a:bodyPr>
          <a:lstStyle/>
          <a:p>
            <a:pPr algn="just" marL="0" indent="0" lvl="0">
              <a:lnSpc>
                <a:spcPts val="2839"/>
              </a:lnSpc>
              <a:spcBef>
                <a:spcPct val="0"/>
              </a:spcBef>
            </a:pPr>
            <a:r>
              <a:rPr lang="en-US" sz="2028">
                <a:solidFill>
                  <a:srgbClr val="0E0340"/>
                </a:solidFill>
                <a:latin typeface="TT Norms"/>
                <a:ea typeface="TT Norms"/>
                <a:cs typeface="TT Norms"/>
                <a:sym typeface="TT Norms"/>
              </a:rPr>
              <a:t>Do đó, Naive Bayes phù hợp với các tác vụ cần tốc độ cao và dữ liệu có giả định độc lập giữa các đặc trưng. SVM phù hợp hơn khi cần độ chính xác cao và dữ liệu phức tạp.</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8287992" y="6028856"/>
            <a:ext cx="8665458" cy="727074"/>
          </a:xfrm>
          <a:prstGeom prst="rect">
            <a:avLst/>
          </a:prstGeom>
        </p:spPr>
        <p:txBody>
          <a:bodyPr anchor="t" rtlCol="false" tIns="0" lIns="0" bIns="0" rIns="0">
            <a:spAutoFit/>
          </a:bodyPr>
          <a:lstStyle/>
          <a:p>
            <a:pPr algn="just" marL="798834" indent="-399417" lvl="1">
              <a:lnSpc>
                <a:spcPts val="6290"/>
              </a:lnSpc>
              <a:buFont typeface="Arial"/>
              <a:buChar char="•"/>
            </a:pPr>
            <a:r>
              <a:rPr lang="en-US" b="true" sz="3700">
                <a:solidFill>
                  <a:srgbClr val="0E0340"/>
                </a:solidFill>
                <a:latin typeface="TT Chocolates Bold"/>
                <a:ea typeface="TT Chocolates Bold"/>
                <a:cs typeface="TT Chocolates Bold"/>
                <a:sym typeface="TT Chocolates Bold"/>
              </a:rPr>
              <a:t>Apache Spark</a:t>
            </a:r>
          </a:p>
        </p:txBody>
      </p:sp>
      <p:sp>
        <p:nvSpPr>
          <p:cNvPr name="TextBox 3" id="3"/>
          <p:cNvSpPr txBox="true"/>
          <p:nvPr/>
        </p:nvSpPr>
        <p:spPr>
          <a:xfrm rot="0">
            <a:off x="8448200" y="6813079"/>
            <a:ext cx="8505250" cy="3158408"/>
          </a:xfrm>
          <a:prstGeom prst="rect">
            <a:avLst/>
          </a:prstGeom>
        </p:spPr>
        <p:txBody>
          <a:bodyPr anchor="t" rtlCol="false" tIns="0" lIns="0" bIns="0" rIns="0">
            <a:spAutoFit/>
          </a:bodyPr>
          <a:lstStyle/>
          <a:p>
            <a:pPr algn="just" marL="437897" indent="-218949" lvl="1">
              <a:lnSpc>
                <a:spcPts val="2839"/>
              </a:lnSpc>
              <a:spcBef>
                <a:spcPct val="0"/>
              </a:spcBef>
              <a:buFont typeface="Arial"/>
              <a:buChar char="•"/>
            </a:pPr>
            <a:r>
              <a:rPr lang="en-US" sz="2028">
                <a:solidFill>
                  <a:srgbClr val="0E0340"/>
                </a:solidFill>
                <a:latin typeface="TT Norms"/>
                <a:ea typeface="TT Norms"/>
                <a:cs typeface="TT Norms"/>
                <a:sym typeface="TT Norms"/>
              </a:rPr>
              <a:t>Hiệu năng xử lý nhanh hơn MapReduce nhiều lần nhờ việc sử dụng mô hình xử lý dựa trên bộ nhớ (in-memory computing), giảm thiểu đọc ghi dữ liệu từ đía. Ngoài ra, Spark hỗ trợ xử lý song song hiệu quả hơn, đặc biệt với các thuật toán lặp.</a:t>
            </a:r>
          </a:p>
          <a:p>
            <a:pPr algn="just" marL="437897" indent="-218949" lvl="1">
              <a:lnSpc>
                <a:spcPts val="2839"/>
              </a:lnSpc>
              <a:spcBef>
                <a:spcPct val="0"/>
              </a:spcBef>
              <a:buFont typeface="Arial"/>
              <a:buChar char="•"/>
            </a:pPr>
            <a:r>
              <a:rPr lang="en-US" sz="2028" u="none">
                <a:solidFill>
                  <a:srgbClr val="0E0340"/>
                </a:solidFill>
                <a:latin typeface="TT Norms"/>
                <a:ea typeface="TT Norms"/>
                <a:cs typeface="TT Norms"/>
                <a:sym typeface="TT Norms"/>
              </a:rPr>
              <a:t>Độ chính xác cao hơn hoặc tương đương với MapReduce =&gt; Spark cung cấp môi trường xử lý tốt hơn, giúp các thuật toán tận dụng dữ liệu hiệu quả hơn.</a:t>
            </a:r>
          </a:p>
          <a:p>
            <a:pPr algn="just">
              <a:lnSpc>
                <a:spcPts val="2839"/>
              </a:lnSpc>
              <a:spcBef>
                <a:spcPct val="0"/>
              </a:spcBef>
            </a:pPr>
            <a:r>
              <a:rPr lang="en-US" sz="2028" u="none">
                <a:solidFill>
                  <a:srgbClr val="0E0340"/>
                </a:solidFill>
                <a:latin typeface="TT Norms"/>
                <a:ea typeface="TT Norms"/>
                <a:cs typeface="TT Norms"/>
                <a:sym typeface="TT Norms"/>
              </a:rPr>
              <a:t>=&gt; Phù hợp với các tác vụ học máy, đặc biệt là các thuật toán phức tạp trên dữ liệu lớn nhờ khả năng xử lý nhanh và hỗ trợ lặp lại. </a:t>
            </a:r>
          </a:p>
        </p:txBody>
      </p:sp>
      <p:sp>
        <p:nvSpPr>
          <p:cNvPr name="TextBox 4" id="4"/>
          <p:cNvSpPr txBox="true"/>
          <p:nvPr/>
        </p:nvSpPr>
        <p:spPr>
          <a:xfrm rot="0">
            <a:off x="8448200" y="3994398"/>
            <a:ext cx="8505250" cy="2110658"/>
          </a:xfrm>
          <a:prstGeom prst="rect">
            <a:avLst/>
          </a:prstGeom>
        </p:spPr>
        <p:txBody>
          <a:bodyPr anchor="t" rtlCol="false" tIns="0" lIns="0" bIns="0" rIns="0">
            <a:spAutoFit/>
          </a:bodyPr>
          <a:lstStyle/>
          <a:p>
            <a:pPr algn="just" marL="0" indent="0" lvl="0">
              <a:lnSpc>
                <a:spcPts val="2839"/>
              </a:lnSpc>
              <a:spcBef>
                <a:spcPct val="0"/>
              </a:spcBef>
            </a:pPr>
            <a:r>
              <a:rPr lang="en-US" sz="2028">
                <a:solidFill>
                  <a:srgbClr val="0E0340"/>
                </a:solidFill>
                <a:latin typeface="Questrial"/>
                <a:ea typeface="Questrial"/>
                <a:cs typeface="Questrial"/>
                <a:sym typeface="Questrial"/>
              </a:rPr>
              <a:t>Hiệu năng xử lý của Hadoop MapReduce chậm hơn rất nhiều so với Spark, bởi MapReduce sử dụng mô hình xử lý theo batch, ghi và đọc dữ liệu từ đĩa (HDFS) giữa các giai đoạn Map và Reduce, gây ra độ trễ lớn.</a:t>
            </a:r>
          </a:p>
          <a:p>
            <a:pPr algn="just" marL="0" indent="0" lvl="0">
              <a:lnSpc>
                <a:spcPts val="2839"/>
              </a:lnSpc>
              <a:spcBef>
                <a:spcPct val="0"/>
              </a:spcBef>
            </a:pPr>
            <a:r>
              <a:rPr lang="en-US" sz="2028" u="none">
                <a:solidFill>
                  <a:srgbClr val="0E0340"/>
                </a:solidFill>
                <a:latin typeface="Questrial"/>
                <a:ea typeface="Questrial"/>
                <a:cs typeface="Questrial"/>
                <a:sym typeface="Questrial"/>
              </a:rPr>
              <a:t>=&gt; Phù hợp hơn cho các tác vụ đơn giản, không cần lặp nhiều.</a:t>
            </a:r>
          </a:p>
          <a:p>
            <a:pPr algn="just" marL="0" indent="0" lvl="0">
              <a:lnSpc>
                <a:spcPts val="2839"/>
              </a:lnSpc>
              <a:spcBef>
                <a:spcPct val="0"/>
              </a:spcBef>
            </a:pPr>
            <a:r>
              <a:rPr lang="en-US" sz="2028" u="none">
                <a:solidFill>
                  <a:srgbClr val="0E0340"/>
                </a:solidFill>
                <a:latin typeface="Questrial"/>
                <a:ea typeface="Questrial"/>
                <a:cs typeface="Questrial"/>
                <a:sym typeface="Questrial"/>
              </a:rPr>
              <a:t> =&gt; Sử dụng cho các hệ thống đã triển khai sẵn HDFS và không yêu cầu tốc độ cao.</a:t>
            </a:r>
          </a:p>
        </p:txBody>
      </p:sp>
      <p:sp>
        <p:nvSpPr>
          <p:cNvPr name="TextBox 5" id="5"/>
          <p:cNvSpPr txBox="true"/>
          <p:nvPr/>
        </p:nvSpPr>
        <p:spPr>
          <a:xfrm rot="0">
            <a:off x="8287992" y="3219699"/>
            <a:ext cx="8665458" cy="727074"/>
          </a:xfrm>
          <a:prstGeom prst="rect">
            <a:avLst/>
          </a:prstGeom>
        </p:spPr>
        <p:txBody>
          <a:bodyPr anchor="t" rtlCol="false" tIns="0" lIns="0" bIns="0" rIns="0">
            <a:spAutoFit/>
          </a:bodyPr>
          <a:lstStyle/>
          <a:p>
            <a:pPr algn="just" marL="798834" indent="-399417" lvl="1">
              <a:lnSpc>
                <a:spcPts val="6290"/>
              </a:lnSpc>
              <a:buFont typeface="Arial"/>
              <a:buChar char="•"/>
            </a:pPr>
            <a:r>
              <a:rPr lang="en-US" b="true" sz="3700">
                <a:solidFill>
                  <a:srgbClr val="0E0340"/>
                </a:solidFill>
                <a:latin typeface="TT Chocolates Bold"/>
                <a:ea typeface="TT Chocolates Bold"/>
                <a:cs typeface="TT Chocolates Bold"/>
                <a:sym typeface="TT Chocolates Bold"/>
              </a:rPr>
              <a:t>Hadoop MapReduce</a:t>
            </a:r>
          </a:p>
        </p:txBody>
      </p:sp>
      <p:sp>
        <p:nvSpPr>
          <p:cNvPr name="Freeform 6" id="6"/>
          <p:cNvSpPr/>
          <p:nvPr/>
        </p:nvSpPr>
        <p:spPr>
          <a:xfrm flipH="false" flipV="false" rot="0">
            <a:off x="-335876" y="-263281"/>
            <a:ext cx="7867375" cy="11122328"/>
          </a:xfrm>
          <a:custGeom>
            <a:avLst/>
            <a:gdLst/>
            <a:ahLst/>
            <a:cxnLst/>
            <a:rect r="r" b="b" t="t" l="l"/>
            <a:pathLst>
              <a:path h="11122328" w="7867375">
                <a:moveTo>
                  <a:pt x="0" y="0"/>
                </a:moveTo>
                <a:lnTo>
                  <a:pt x="7867374" y="0"/>
                </a:lnTo>
                <a:lnTo>
                  <a:pt x="7867374" y="11122328"/>
                </a:lnTo>
                <a:lnTo>
                  <a:pt x="0" y="11122328"/>
                </a:lnTo>
                <a:lnTo>
                  <a:pt x="0" y="0"/>
                </a:lnTo>
                <a:close/>
              </a:path>
            </a:pathLst>
          </a:custGeom>
          <a:blipFill>
            <a:blip r:embed="rId2"/>
            <a:stretch>
              <a:fillRect l="0" t="0" r="0" b="0"/>
            </a:stretch>
          </a:blipFill>
        </p:spPr>
      </p:sp>
      <p:sp>
        <p:nvSpPr>
          <p:cNvPr name="TextBox 7" id="7"/>
          <p:cNvSpPr txBox="true"/>
          <p:nvPr/>
        </p:nvSpPr>
        <p:spPr>
          <a:xfrm rot="0">
            <a:off x="7531498" y="1765420"/>
            <a:ext cx="10756502" cy="1263271"/>
          </a:xfrm>
          <a:prstGeom prst="rect">
            <a:avLst/>
          </a:prstGeom>
        </p:spPr>
        <p:txBody>
          <a:bodyPr anchor="t" rtlCol="false" tIns="0" lIns="0" bIns="0" rIns="0">
            <a:spAutoFit/>
          </a:bodyPr>
          <a:lstStyle/>
          <a:p>
            <a:pPr algn="ctr">
              <a:lnSpc>
                <a:spcPts val="9568"/>
              </a:lnSpc>
            </a:pPr>
            <a:r>
              <a:rPr lang="en-US" sz="9200" b="true">
                <a:solidFill>
                  <a:srgbClr val="0E0340"/>
                </a:solidFill>
                <a:latin typeface="TT Chocolates Bold"/>
                <a:ea typeface="TT Chocolates Bold"/>
                <a:cs typeface="TT Chocolates Bold"/>
                <a:sym typeface="TT Chocolates Bold"/>
              </a:rPr>
              <a:t>MapReduce và Spark</a:t>
            </a:r>
          </a:p>
        </p:txBody>
      </p:sp>
      <p:grpSp>
        <p:nvGrpSpPr>
          <p:cNvPr name="Group 8" id="8"/>
          <p:cNvGrpSpPr/>
          <p:nvPr/>
        </p:nvGrpSpPr>
        <p:grpSpPr>
          <a:xfrm rot="0">
            <a:off x="7531498" y="3122542"/>
            <a:ext cx="12149584" cy="182510"/>
            <a:chOff x="0" y="0"/>
            <a:chExt cx="3199890" cy="48068"/>
          </a:xfrm>
        </p:grpSpPr>
        <p:sp>
          <p:nvSpPr>
            <p:cNvPr name="Freeform 9" id="9"/>
            <p:cNvSpPr/>
            <p:nvPr/>
          </p:nvSpPr>
          <p:spPr>
            <a:xfrm flipH="false" flipV="false" rot="0">
              <a:off x="0" y="0"/>
              <a:ext cx="3199890" cy="48068"/>
            </a:xfrm>
            <a:custGeom>
              <a:avLst/>
              <a:gdLst/>
              <a:ahLst/>
              <a:cxnLst/>
              <a:rect r="r" b="b" t="t" l="l"/>
              <a:pathLst>
                <a:path h="48068" w="3199890">
                  <a:moveTo>
                    <a:pt x="0" y="0"/>
                  </a:moveTo>
                  <a:lnTo>
                    <a:pt x="3199890" y="0"/>
                  </a:lnTo>
                  <a:lnTo>
                    <a:pt x="3199890" y="48068"/>
                  </a:lnTo>
                  <a:lnTo>
                    <a:pt x="0" y="48068"/>
                  </a:lnTo>
                  <a:close/>
                </a:path>
              </a:pathLst>
            </a:custGeom>
            <a:solidFill>
              <a:srgbClr val="231076"/>
            </a:solidFill>
          </p:spPr>
        </p:sp>
        <p:sp>
          <p:nvSpPr>
            <p:cNvPr name="TextBox 10" id="10"/>
            <p:cNvSpPr txBox="true"/>
            <p:nvPr/>
          </p:nvSpPr>
          <p:spPr>
            <a:xfrm>
              <a:off x="0" y="-47625"/>
              <a:ext cx="3199890" cy="95693"/>
            </a:xfrm>
            <a:prstGeom prst="rect">
              <a:avLst/>
            </a:prstGeom>
          </p:spPr>
          <p:txBody>
            <a:bodyPr anchor="ctr" rtlCol="false" tIns="50800" lIns="50800" bIns="50800" rIns="50800"/>
            <a:lstStyle/>
            <a:p>
              <a:pPr algn="ctr">
                <a:lnSpc>
                  <a:spcPts val="2659"/>
                </a:lnSpc>
                <a:spcBef>
                  <a:spcPct val="0"/>
                </a:spcBef>
              </a:pP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78915" y="1359151"/>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8574D1"/>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40887" y="1650169"/>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Public Sans Bold"/>
                <a:ea typeface="Public Sans Bold"/>
                <a:cs typeface="Public Sans Bold"/>
                <a:sym typeface="Public Sans Bold"/>
              </a:rPr>
              <a:t>Kết luận</a:t>
            </a:r>
          </a:p>
        </p:txBody>
      </p:sp>
      <p:sp>
        <p:nvSpPr>
          <p:cNvPr name="TextBox 6" id="6"/>
          <p:cNvSpPr txBox="true"/>
          <p:nvPr/>
        </p:nvSpPr>
        <p:spPr>
          <a:xfrm rot="0">
            <a:off x="9004559" y="4206875"/>
            <a:ext cx="7854273" cy="896620"/>
          </a:xfrm>
          <a:prstGeom prst="rect">
            <a:avLst/>
          </a:prstGeom>
        </p:spPr>
        <p:txBody>
          <a:bodyPr anchor="t" rtlCol="false" tIns="0" lIns="0" bIns="0" rIns="0">
            <a:spAutoFit/>
          </a:bodyPr>
          <a:lstStyle/>
          <a:p>
            <a:pPr algn="l" marL="1122681" indent="-561341" lvl="1">
              <a:lnSpc>
                <a:spcPts val="7280"/>
              </a:lnSpc>
              <a:buFont typeface="Arial"/>
              <a:buChar char="•"/>
            </a:pPr>
            <a:r>
              <a:rPr lang="en-US" b="true" sz="5200" i="true">
                <a:solidFill>
                  <a:srgbClr val="0E0340"/>
                </a:solidFill>
                <a:latin typeface="Public Sans Bold Italics"/>
                <a:ea typeface="Public Sans Bold Italics"/>
                <a:cs typeface="Public Sans Bold Italics"/>
                <a:sym typeface="Public Sans Bold Italics"/>
              </a:rPr>
              <a:t>Tóm tắt kết quả chính</a:t>
            </a:r>
          </a:p>
        </p:txBody>
      </p:sp>
      <p:sp>
        <p:nvSpPr>
          <p:cNvPr name="TextBox 7" id="7"/>
          <p:cNvSpPr txBox="true"/>
          <p:nvPr/>
        </p:nvSpPr>
        <p:spPr>
          <a:xfrm rot="0">
            <a:off x="9727681" y="5086350"/>
            <a:ext cx="7531619" cy="4562550"/>
          </a:xfrm>
          <a:prstGeom prst="rect">
            <a:avLst/>
          </a:prstGeom>
        </p:spPr>
        <p:txBody>
          <a:bodyPr anchor="t" rtlCol="false" tIns="0" lIns="0" bIns="0" rIns="0">
            <a:spAutoFit/>
          </a:bodyPr>
          <a:lstStyle/>
          <a:p>
            <a:pPr algn="just">
              <a:lnSpc>
                <a:spcPts val="3670"/>
              </a:lnSpc>
            </a:pPr>
            <a:r>
              <a:rPr lang="en-US" sz="2622">
                <a:solidFill>
                  <a:srgbClr val="0E0340"/>
                </a:solidFill>
                <a:latin typeface="Questrial"/>
                <a:ea typeface="Questrial"/>
                <a:cs typeface="Questrial"/>
                <a:sym typeface="Questrial"/>
              </a:rPr>
              <a:t>Kết quả cho thấy SVM có chất lượng phân loại tốt hơn (Accuracy, F1-Score, Precision), nhưng Naive Bayes nhanh hơn đáng kể, đặc biệt trên Hadoop. Trên Spark, khoảng cách hiệu năng thu hẹp, nhưng SVM vẫn nhỉnh hơn về độ chính xác.</a:t>
            </a:r>
          </a:p>
          <a:p>
            <a:pPr algn="just">
              <a:lnSpc>
                <a:spcPts val="3670"/>
              </a:lnSpc>
            </a:pPr>
            <a:r>
              <a:rPr lang="en-US" sz="2622">
                <a:solidFill>
                  <a:srgbClr val="0E0340"/>
                </a:solidFill>
                <a:latin typeface="Questrial"/>
                <a:ea typeface="Questrial"/>
                <a:cs typeface="Questrial"/>
                <a:sym typeface="Questrial"/>
              </a:rPr>
              <a:t>Ngoài ra, thông qua nghiên cứu, ta có thể khẳng định, Spark vượt trội về tốc độ và cải thiện hiệu năng phân loại, là lựa chọn tốt hơn cho các tác vụ học máy trên dữ liệu lớn. Hadoop MapReduce chậm hơn và phù hợp với các tác vụ đơn giản hơn.</a:t>
            </a:r>
          </a:p>
        </p:txBody>
      </p:sp>
      <p:sp>
        <p:nvSpPr>
          <p:cNvPr name="TextBox 8" id="8"/>
          <p:cNvSpPr txBox="true"/>
          <p:nvPr/>
        </p:nvSpPr>
        <p:spPr>
          <a:xfrm rot="0">
            <a:off x="1111554" y="4206875"/>
            <a:ext cx="7893005" cy="896620"/>
          </a:xfrm>
          <a:prstGeom prst="rect">
            <a:avLst/>
          </a:prstGeom>
        </p:spPr>
        <p:txBody>
          <a:bodyPr anchor="t" rtlCol="false" tIns="0" lIns="0" bIns="0" rIns="0">
            <a:spAutoFit/>
          </a:bodyPr>
          <a:lstStyle/>
          <a:p>
            <a:pPr algn="l" marL="1122681" indent="-561341" lvl="1">
              <a:lnSpc>
                <a:spcPts val="7280"/>
              </a:lnSpc>
              <a:buFont typeface="Arial"/>
              <a:buChar char="•"/>
            </a:pPr>
            <a:r>
              <a:rPr lang="en-US" b="true" sz="5200" i="true">
                <a:solidFill>
                  <a:srgbClr val="0E0340"/>
                </a:solidFill>
                <a:latin typeface="Public Sans Bold Italics"/>
                <a:ea typeface="Public Sans Bold Italics"/>
                <a:cs typeface="Public Sans Bold Italics"/>
                <a:sym typeface="Public Sans Bold Italics"/>
              </a:rPr>
              <a:t>Bài toán thực thi</a:t>
            </a:r>
          </a:p>
        </p:txBody>
      </p:sp>
      <p:sp>
        <p:nvSpPr>
          <p:cNvPr name="TextBox 9" id="9"/>
          <p:cNvSpPr txBox="true"/>
          <p:nvPr/>
        </p:nvSpPr>
        <p:spPr>
          <a:xfrm rot="0">
            <a:off x="1834676" y="5086350"/>
            <a:ext cx="6814197" cy="2733750"/>
          </a:xfrm>
          <a:prstGeom prst="rect">
            <a:avLst/>
          </a:prstGeom>
        </p:spPr>
        <p:txBody>
          <a:bodyPr anchor="t" rtlCol="false" tIns="0" lIns="0" bIns="0" rIns="0">
            <a:spAutoFit/>
          </a:bodyPr>
          <a:lstStyle/>
          <a:p>
            <a:pPr algn="just">
              <a:lnSpc>
                <a:spcPts val="3670"/>
              </a:lnSpc>
            </a:pPr>
            <a:r>
              <a:rPr lang="en-US" sz="2622">
                <a:solidFill>
                  <a:srgbClr val="0E0340"/>
                </a:solidFill>
                <a:latin typeface="Questrial"/>
                <a:ea typeface="Questrial"/>
                <a:cs typeface="Questrial"/>
                <a:sym typeface="Questrial"/>
              </a:rPr>
              <a:t>Nghiên cứu đã sử dụng hai công cụ xử lý dữ liệu lớn phổ biến hiện nay là Hadoop MapReduce và Apache Spark để phát triển mô hình Naive Bayes và SVM, từ đó thực hiện phân loại cảm xúc văn bản dựa trên những mô hình đã phát triển.</a:t>
            </a:r>
          </a:p>
        </p:txBody>
      </p:sp>
      <p:sp>
        <p:nvSpPr>
          <p:cNvPr name="Freeform 10" id="10"/>
          <p:cNvSpPr/>
          <p:nvPr/>
        </p:nvSpPr>
        <p:spPr>
          <a:xfrm flipH="false" flipV="false" rot="1968098">
            <a:off x="13509061" y="-1051086"/>
            <a:ext cx="6065633" cy="5783510"/>
          </a:xfrm>
          <a:custGeom>
            <a:avLst/>
            <a:gdLst/>
            <a:ahLst/>
            <a:cxnLst/>
            <a:rect r="r" b="b" t="t" l="l"/>
            <a:pathLst>
              <a:path h="5783510" w="6065633">
                <a:moveTo>
                  <a:pt x="0" y="0"/>
                </a:moveTo>
                <a:lnTo>
                  <a:pt x="6065633" y="0"/>
                </a:lnTo>
                <a:lnTo>
                  <a:pt x="6065633" y="5783510"/>
                </a:lnTo>
                <a:lnTo>
                  <a:pt x="0" y="5783510"/>
                </a:lnTo>
                <a:lnTo>
                  <a:pt x="0" y="0"/>
                </a:lnTo>
                <a:close/>
              </a:path>
            </a:pathLst>
          </a:custGeom>
          <a:blipFill>
            <a:blip r:embed="rId2"/>
            <a:stretch>
              <a:fillRect l="0" t="0" r="0" b="0"/>
            </a:stretch>
          </a:blipFill>
        </p:spPr>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8169411" y="971550"/>
            <a:ext cx="9089889" cy="1344928"/>
          </a:xfrm>
          <a:prstGeom prst="rect">
            <a:avLst/>
          </a:prstGeom>
        </p:spPr>
        <p:txBody>
          <a:bodyPr anchor="t" rtlCol="false" tIns="0" lIns="0" bIns="0" rIns="0">
            <a:spAutoFit/>
          </a:bodyPr>
          <a:lstStyle/>
          <a:p>
            <a:pPr algn="l">
              <a:lnSpc>
                <a:spcPts val="10710"/>
              </a:lnSpc>
            </a:pPr>
            <a:r>
              <a:rPr lang="en-US" sz="8500" b="true">
                <a:solidFill>
                  <a:srgbClr val="0E0340"/>
                </a:solidFill>
                <a:latin typeface="Public Sans Bold"/>
                <a:ea typeface="Public Sans Bold"/>
                <a:cs typeface="Public Sans Bold"/>
                <a:sym typeface="Public Sans Bold"/>
              </a:rPr>
              <a:t>Hướng mở rộng</a:t>
            </a:r>
          </a:p>
        </p:txBody>
      </p:sp>
      <p:sp>
        <p:nvSpPr>
          <p:cNvPr name="Freeform 3" id="3"/>
          <p:cNvSpPr/>
          <p:nvPr/>
        </p:nvSpPr>
        <p:spPr>
          <a:xfrm flipH="false" flipV="false" rot="4789748">
            <a:off x="-3202456" y="2269206"/>
            <a:ext cx="13513981" cy="6952656"/>
          </a:xfrm>
          <a:custGeom>
            <a:avLst/>
            <a:gdLst/>
            <a:ahLst/>
            <a:cxnLst/>
            <a:rect r="r" b="b" t="t" l="l"/>
            <a:pathLst>
              <a:path h="6952656" w="13513981">
                <a:moveTo>
                  <a:pt x="0" y="0"/>
                </a:moveTo>
                <a:lnTo>
                  <a:pt x="13513981" y="0"/>
                </a:lnTo>
                <a:lnTo>
                  <a:pt x="13513981" y="6952656"/>
                </a:lnTo>
                <a:lnTo>
                  <a:pt x="0" y="6952656"/>
                </a:lnTo>
                <a:lnTo>
                  <a:pt x="0" y="0"/>
                </a:lnTo>
                <a:close/>
              </a:path>
            </a:pathLst>
          </a:custGeom>
          <a:blipFill>
            <a:blip r:embed="rId2"/>
            <a:stretch>
              <a:fillRect l="0" t="0" r="0" b="0"/>
            </a:stretch>
          </a:blipFill>
        </p:spPr>
      </p:sp>
      <p:sp>
        <p:nvSpPr>
          <p:cNvPr name="TextBox 4" id="4"/>
          <p:cNvSpPr txBox="true"/>
          <p:nvPr/>
        </p:nvSpPr>
        <p:spPr>
          <a:xfrm rot="0">
            <a:off x="7671329" y="2450812"/>
            <a:ext cx="9089889" cy="7036435"/>
          </a:xfrm>
          <a:prstGeom prst="rect">
            <a:avLst/>
          </a:prstGeom>
        </p:spPr>
        <p:txBody>
          <a:bodyPr anchor="t" rtlCol="false" tIns="0" lIns="0" bIns="0" rIns="0">
            <a:spAutoFit/>
          </a:bodyPr>
          <a:lstStyle/>
          <a:p>
            <a:pPr algn="just" marL="669291" indent="-334646" lvl="1">
              <a:lnSpc>
                <a:spcPts val="4340"/>
              </a:lnSpc>
              <a:buFont typeface="Arial"/>
              <a:buChar char="•"/>
            </a:pPr>
            <a:r>
              <a:rPr lang="en-US" sz="3100">
                <a:solidFill>
                  <a:srgbClr val="0E0340"/>
                </a:solidFill>
                <a:latin typeface="TT Norms"/>
                <a:ea typeface="TT Norms"/>
                <a:cs typeface="TT Norms"/>
                <a:sym typeface="TT Norms"/>
              </a:rPr>
              <a:t>Cải thiện thuật toán mô hình (sử dụng mô hình DL, phân loại đa nhãn, xử lý đa ngôn ngữ). </a:t>
            </a:r>
          </a:p>
          <a:p>
            <a:pPr algn="just" marL="669291" indent="-334646" lvl="1">
              <a:lnSpc>
                <a:spcPts val="4340"/>
              </a:lnSpc>
              <a:buFont typeface="Arial"/>
              <a:buChar char="•"/>
            </a:pPr>
            <a:r>
              <a:rPr lang="en-US" sz="3100">
                <a:solidFill>
                  <a:srgbClr val="0E0340"/>
                </a:solidFill>
                <a:latin typeface="TT Norms"/>
                <a:ea typeface="TT Norms"/>
                <a:cs typeface="TT Norms"/>
                <a:sym typeface="TT Norms"/>
              </a:rPr>
              <a:t>Tối ưu hóa hiệu suất xử lý (tăng cường khả năng xử lý dữ liệu lớn, tích hợp với các công cụ lưu trữ hiện đại, song song hóa mô hình DL). </a:t>
            </a:r>
          </a:p>
          <a:p>
            <a:pPr algn="just" marL="669291" indent="-334646" lvl="1">
              <a:lnSpc>
                <a:spcPts val="4340"/>
              </a:lnSpc>
              <a:buFont typeface="Arial"/>
              <a:buChar char="•"/>
            </a:pPr>
            <a:r>
              <a:rPr lang="en-US" sz="3100">
                <a:solidFill>
                  <a:srgbClr val="0E0340"/>
                </a:solidFill>
                <a:latin typeface="TT Norms"/>
                <a:ea typeface="TT Norms"/>
                <a:cs typeface="TT Norms"/>
                <a:sym typeface="TT Norms"/>
              </a:rPr>
              <a:t>Xử lý dữ liệu không cấu trúc (Kết hợp dữ liệu đa phương thức, làm sạch dữ liệu nâng cao, phân tích ngữ cảnh).</a:t>
            </a:r>
          </a:p>
          <a:p>
            <a:pPr algn="just" marL="669291" indent="-334646" lvl="1">
              <a:lnSpc>
                <a:spcPts val="4340"/>
              </a:lnSpc>
              <a:buFont typeface="Arial"/>
              <a:buChar char="•"/>
            </a:pPr>
            <a:r>
              <a:rPr lang="en-US" sz="3100">
                <a:solidFill>
                  <a:srgbClr val="0E0340"/>
                </a:solidFill>
                <a:latin typeface="TT Norms"/>
                <a:ea typeface="TT Norms"/>
                <a:cs typeface="TT Norms"/>
                <a:sym typeface="TT Norms"/>
              </a:rPr>
              <a:t>Ứng dụng trí tuệ nhân tạo tổng quát - AGI (Tích hợp với hệ thống AI tổng quát, tự động hóa quy trình học).</a:t>
            </a:r>
          </a:p>
          <a:p>
            <a:pPr algn="just" marL="669291" indent="-334646" lvl="1">
              <a:lnSpc>
                <a:spcPts val="4340"/>
              </a:lnSpc>
              <a:buFont typeface="Arial"/>
              <a:buChar char="•"/>
            </a:pPr>
            <a:r>
              <a:rPr lang="en-US" sz="3100">
                <a:solidFill>
                  <a:srgbClr val="0E0340"/>
                </a:solidFill>
                <a:latin typeface="TT Norms"/>
                <a:ea typeface="TT Norms"/>
                <a:cs typeface="TT Norms"/>
                <a:sym typeface="TT Norms"/>
              </a:rPr>
              <a:t>Xử lý thời gian thực (Phân tích cảm xúc thời gian thực, cảnh báo theo thời gian thực).</a:t>
            </a:r>
          </a:p>
        </p:txBody>
      </p:sp>
      <p:sp>
        <p:nvSpPr>
          <p:cNvPr name="Freeform 5" id="5"/>
          <p:cNvSpPr/>
          <p:nvPr/>
        </p:nvSpPr>
        <p:spPr>
          <a:xfrm flipH="false" flipV="false" rot="-7300918">
            <a:off x="3914185" y="1005778"/>
            <a:ext cx="3645282" cy="2296761"/>
          </a:xfrm>
          <a:custGeom>
            <a:avLst/>
            <a:gdLst/>
            <a:ahLst/>
            <a:cxnLst/>
            <a:rect r="r" b="b" t="t" l="l"/>
            <a:pathLst>
              <a:path h="2296761" w="3645282">
                <a:moveTo>
                  <a:pt x="0" y="0"/>
                </a:moveTo>
                <a:lnTo>
                  <a:pt x="3645282" y="0"/>
                </a:lnTo>
                <a:lnTo>
                  <a:pt x="3645282" y="2296761"/>
                </a:lnTo>
                <a:lnTo>
                  <a:pt x="0" y="2296761"/>
                </a:lnTo>
                <a:lnTo>
                  <a:pt x="0" y="0"/>
                </a:lnTo>
                <a:close/>
              </a:path>
            </a:pathLst>
          </a:custGeom>
          <a:blipFill>
            <a:blip r:embed="rId3"/>
            <a:stretch>
              <a:fillRect l="0" t="0" r="0" b="0"/>
            </a:stretch>
          </a:blipFill>
        </p:spPr>
      </p:sp>
      <p:sp>
        <p:nvSpPr>
          <p:cNvPr name="Freeform 6" id="6"/>
          <p:cNvSpPr/>
          <p:nvPr/>
        </p:nvSpPr>
        <p:spPr>
          <a:xfrm flipH="false" flipV="false" rot="-5989939">
            <a:off x="-1738962" y="6791625"/>
            <a:ext cx="4186406" cy="3059297"/>
          </a:xfrm>
          <a:custGeom>
            <a:avLst/>
            <a:gdLst/>
            <a:ahLst/>
            <a:cxnLst/>
            <a:rect r="r" b="b" t="t" l="l"/>
            <a:pathLst>
              <a:path h="3059297" w="4186406">
                <a:moveTo>
                  <a:pt x="0" y="0"/>
                </a:moveTo>
                <a:lnTo>
                  <a:pt x="4186406" y="0"/>
                </a:lnTo>
                <a:lnTo>
                  <a:pt x="4186406" y="3059297"/>
                </a:lnTo>
                <a:lnTo>
                  <a:pt x="0" y="3059297"/>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863516" y="4764637"/>
            <a:ext cx="7197591" cy="865187"/>
            <a:chOff x="0" y="0"/>
            <a:chExt cx="1895662" cy="227868"/>
          </a:xfrm>
        </p:grpSpPr>
        <p:sp>
          <p:nvSpPr>
            <p:cNvPr name="Freeform 3" id="3"/>
            <p:cNvSpPr/>
            <p:nvPr/>
          </p:nvSpPr>
          <p:spPr>
            <a:xfrm flipH="false" flipV="false" rot="0">
              <a:off x="0" y="0"/>
              <a:ext cx="1895662" cy="227868"/>
            </a:xfrm>
            <a:custGeom>
              <a:avLst/>
              <a:gdLst/>
              <a:ahLst/>
              <a:cxnLst/>
              <a:rect r="r" b="b" t="t" l="l"/>
              <a:pathLst>
                <a:path h="227868" w="1895662">
                  <a:moveTo>
                    <a:pt x="0" y="0"/>
                  </a:moveTo>
                  <a:lnTo>
                    <a:pt x="1895662" y="0"/>
                  </a:lnTo>
                  <a:lnTo>
                    <a:pt x="1895662" y="227868"/>
                  </a:lnTo>
                  <a:lnTo>
                    <a:pt x="0" y="227868"/>
                  </a:lnTo>
                  <a:close/>
                </a:path>
              </a:pathLst>
            </a:custGeom>
            <a:solidFill>
              <a:srgbClr val="231076"/>
            </a:solidFill>
          </p:spPr>
        </p:sp>
        <p:sp>
          <p:nvSpPr>
            <p:cNvPr name="TextBox 4" id="4"/>
            <p:cNvSpPr txBox="true"/>
            <p:nvPr/>
          </p:nvSpPr>
          <p:spPr>
            <a:xfrm>
              <a:off x="0" y="-57150"/>
              <a:ext cx="1895662" cy="285018"/>
            </a:xfrm>
            <a:prstGeom prst="rect">
              <a:avLst/>
            </a:prstGeom>
          </p:spPr>
          <p:txBody>
            <a:bodyPr anchor="ctr" rtlCol="false" tIns="241300" lIns="241300" bIns="241300" rIns="241300"/>
            <a:lstStyle/>
            <a:p>
              <a:pPr algn="just">
                <a:lnSpc>
                  <a:spcPts val="3499"/>
                </a:lnSpc>
              </a:pPr>
              <a:r>
                <a:rPr lang="en-US" b="true" sz="2499">
                  <a:solidFill>
                    <a:srgbClr val="FFFFFF"/>
                  </a:solidFill>
                  <a:latin typeface="Public Sans Bold"/>
                  <a:ea typeface="Public Sans Bold"/>
                  <a:cs typeface="Public Sans Bold"/>
                  <a:sym typeface="Public Sans Bold"/>
                </a:rPr>
                <a:t>01. Giới thiệu chung</a:t>
              </a:r>
            </a:p>
          </p:txBody>
        </p:sp>
      </p:grpSp>
      <p:sp>
        <p:nvSpPr>
          <p:cNvPr name="TextBox 5" id="5"/>
          <p:cNvSpPr txBox="true"/>
          <p:nvPr/>
        </p:nvSpPr>
        <p:spPr>
          <a:xfrm rot="0">
            <a:off x="3511299" y="1219550"/>
            <a:ext cx="11263606" cy="2288624"/>
          </a:xfrm>
          <a:prstGeom prst="rect">
            <a:avLst/>
          </a:prstGeom>
        </p:spPr>
        <p:txBody>
          <a:bodyPr anchor="t" rtlCol="false" tIns="0" lIns="0" bIns="0" rIns="0">
            <a:spAutoFit/>
          </a:bodyPr>
          <a:lstStyle/>
          <a:p>
            <a:pPr algn="ctr">
              <a:lnSpc>
                <a:spcPts val="18706"/>
              </a:lnSpc>
            </a:pPr>
            <a:r>
              <a:rPr lang="en-US" sz="13361">
                <a:solidFill>
                  <a:srgbClr val="231076"/>
                </a:solidFill>
                <a:latin typeface="Anton"/>
                <a:ea typeface="Anton"/>
                <a:cs typeface="Anton"/>
                <a:sym typeface="Anton"/>
              </a:rPr>
              <a:t>NỘI DUNG CHÍNH</a:t>
            </a:r>
          </a:p>
        </p:txBody>
      </p:sp>
      <p:grpSp>
        <p:nvGrpSpPr>
          <p:cNvPr name="Group 6" id="6"/>
          <p:cNvGrpSpPr/>
          <p:nvPr/>
        </p:nvGrpSpPr>
        <p:grpSpPr>
          <a:xfrm rot="0">
            <a:off x="1863516" y="5778039"/>
            <a:ext cx="7197591" cy="918162"/>
            <a:chOff x="0" y="0"/>
            <a:chExt cx="1895662" cy="241820"/>
          </a:xfrm>
        </p:grpSpPr>
        <p:sp>
          <p:nvSpPr>
            <p:cNvPr name="Freeform 7" id="7"/>
            <p:cNvSpPr/>
            <p:nvPr/>
          </p:nvSpPr>
          <p:spPr>
            <a:xfrm flipH="false" flipV="false" rot="0">
              <a:off x="0" y="0"/>
              <a:ext cx="1895662" cy="241820"/>
            </a:xfrm>
            <a:custGeom>
              <a:avLst/>
              <a:gdLst/>
              <a:ahLst/>
              <a:cxnLst/>
              <a:rect r="r" b="b" t="t" l="l"/>
              <a:pathLst>
                <a:path h="241820" w="1895662">
                  <a:moveTo>
                    <a:pt x="0" y="0"/>
                  </a:moveTo>
                  <a:lnTo>
                    <a:pt x="1895662" y="0"/>
                  </a:lnTo>
                  <a:lnTo>
                    <a:pt x="1895662" y="241820"/>
                  </a:lnTo>
                  <a:lnTo>
                    <a:pt x="0" y="241820"/>
                  </a:lnTo>
                  <a:close/>
                </a:path>
              </a:pathLst>
            </a:custGeom>
            <a:solidFill>
              <a:srgbClr val="231076"/>
            </a:solidFill>
          </p:spPr>
        </p:sp>
        <p:sp>
          <p:nvSpPr>
            <p:cNvPr name="TextBox 8" id="8"/>
            <p:cNvSpPr txBox="true"/>
            <p:nvPr/>
          </p:nvSpPr>
          <p:spPr>
            <a:xfrm>
              <a:off x="0" y="-57150"/>
              <a:ext cx="1895662" cy="298970"/>
            </a:xfrm>
            <a:prstGeom prst="rect">
              <a:avLst/>
            </a:prstGeom>
          </p:spPr>
          <p:txBody>
            <a:bodyPr anchor="ctr" rtlCol="false" tIns="241300" lIns="241300" bIns="241300" rIns="241300"/>
            <a:lstStyle/>
            <a:p>
              <a:pPr algn="just">
                <a:lnSpc>
                  <a:spcPts val="3499"/>
                </a:lnSpc>
              </a:pPr>
              <a:r>
                <a:rPr lang="en-US" b="true" sz="2499">
                  <a:solidFill>
                    <a:srgbClr val="FFFFFF"/>
                  </a:solidFill>
                  <a:latin typeface="Public Sans Bold"/>
                  <a:ea typeface="Public Sans Bold"/>
                  <a:cs typeface="Public Sans Bold"/>
                  <a:sym typeface="Public Sans Bold"/>
                </a:rPr>
                <a:t>02. Cơ sở lý thuyết</a:t>
              </a:r>
            </a:p>
          </p:txBody>
        </p:sp>
      </p:grpSp>
      <p:grpSp>
        <p:nvGrpSpPr>
          <p:cNvPr name="Group 9" id="9"/>
          <p:cNvGrpSpPr/>
          <p:nvPr/>
        </p:nvGrpSpPr>
        <p:grpSpPr>
          <a:xfrm rot="0">
            <a:off x="1863516" y="6854533"/>
            <a:ext cx="7197591" cy="865187"/>
            <a:chOff x="0" y="0"/>
            <a:chExt cx="1895662" cy="227868"/>
          </a:xfrm>
        </p:grpSpPr>
        <p:sp>
          <p:nvSpPr>
            <p:cNvPr name="Freeform 10" id="10"/>
            <p:cNvSpPr/>
            <p:nvPr/>
          </p:nvSpPr>
          <p:spPr>
            <a:xfrm flipH="false" flipV="false" rot="0">
              <a:off x="0" y="0"/>
              <a:ext cx="1895662" cy="227868"/>
            </a:xfrm>
            <a:custGeom>
              <a:avLst/>
              <a:gdLst/>
              <a:ahLst/>
              <a:cxnLst/>
              <a:rect r="r" b="b" t="t" l="l"/>
              <a:pathLst>
                <a:path h="227868" w="1895662">
                  <a:moveTo>
                    <a:pt x="0" y="0"/>
                  </a:moveTo>
                  <a:lnTo>
                    <a:pt x="1895662" y="0"/>
                  </a:lnTo>
                  <a:lnTo>
                    <a:pt x="1895662" y="227868"/>
                  </a:lnTo>
                  <a:lnTo>
                    <a:pt x="0" y="227868"/>
                  </a:lnTo>
                  <a:close/>
                </a:path>
              </a:pathLst>
            </a:custGeom>
            <a:solidFill>
              <a:srgbClr val="231076"/>
            </a:solidFill>
          </p:spPr>
        </p:sp>
        <p:sp>
          <p:nvSpPr>
            <p:cNvPr name="TextBox 11" id="11"/>
            <p:cNvSpPr txBox="true"/>
            <p:nvPr/>
          </p:nvSpPr>
          <p:spPr>
            <a:xfrm>
              <a:off x="0" y="-57150"/>
              <a:ext cx="1895662" cy="285018"/>
            </a:xfrm>
            <a:prstGeom prst="rect">
              <a:avLst/>
            </a:prstGeom>
          </p:spPr>
          <p:txBody>
            <a:bodyPr anchor="ctr" rtlCol="false" tIns="241300" lIns="241300" bIns="241300" rIns="241300"/>
            <a:lstStyle/>
            <a:p>
              <a:pPr algn="just">
                <a:lnSpc>
                  <a:spcPts val="3499"/>
                </a:lnSpc>
              </a:pPr>
              <a:r>
                <a:rPr lang="en-US" b="true" sz="2499">
                  <a:solidFill>
                    <a:srgbClr val="FFFFFF"/>
                  </a:solidFill>
                  <a:latin typeface="Public Sans Bold"/>
                  <a:ea typeface="Public Sans Bold"/>
                  <a:cs typeface="Public Sans Bold"/>
                  <a:sym typeface="Public Sans Bold"/>
                </a:rPr>
                <a:t>03. Triển khai và thực nghiệm trên Hadoop</a:t>
              </a:r>
            </a:p>
          </p:txBody>
        </p:sp>
      </p:grpSp>
      <p:grpSp>
        <p:nvGrpSpPr>
          <p:cNvPr name="Group 12" id="12"/>
          <p:cNvGrpSpPr/>
          <p:nvPr/>
        </p:nvGrpSpPr>
        <p:grpSpPr>
          <a:xfrm rot="0">
            <a:off x="9226893" y="4746424"/>
            <a:ext cx="7197591" cy="869690"/>
            <a:chOff x="0" y="0"/>
            <a:chExt cx="1895662" cy="229054"/>
          </a:xfrm>
        </p:grpSpPr>
        <p:sp>
          <p:nvSpPr>
            <p:cNvPr name="Freeform 13" id="13"/>
            <p:cNvSpPr/>
            <p:nvPr/>
          </p:nvSpPr>
          <p:spPr>
            <a:xfrm flipH="false" flipV="false" rot="0">
              <a:off x="0" y="0"/>
              <a:ext cx="1895662" cy="229054"/>
            </a:xfrm>
            <a:custGeom>
              <a:avLst/>
              <a:gdLst/>
              <a:ahLst/>
              <a:cxnLst/>
              <a:rect r="r" b="b" t="t" l="l"/>
              <a:pathLst>
                <a:path h="229054" w="1895662">
                  <a:moveTo>
                    <a:pt x="0" y="0"/>
                  </a:moveTo>
                  <a:lnTo>
                    <a:pt x="1895662" y="0"/>
                  </a:lnTo>
                  <a:lnTo>
                    <a:pt x="1895662" y="229054"/>
                  </a:lnTo>
                  <a:lnTo>
                    <a:pt x="0" y="229054"/>
                  </a:lnTo>
                  <a:close/>
                </a:path>
              </a:pathLst>
            </a:custGeom>
            <a:solidFill>
              <a:srgbClr val="231076"/>
            </a:solidFill>
          </p:spPr>
        </p:sp>
        <p:sp>
          <p:nvSpPr>
            <p:cNvPr name="TextBox 14" id="14"/>
            <p:cNvSpPr txBox="true"/>
            <p:nvPr/>
          </p:nvSpPr>
          <p:spPr>
            <a:xfrm>
              <a:off x="0" y="-57150"/>
              <a:ext cx="1895662" cy="286204"/>
            </a:xfrm>
            <a:prstGeom prst="rect">
              <a:avLst/>
            </a:prstGeom>
          </p:spPr>
          <p:txBody>
            <a:bodyPr anchor="ctr" rtlCol="false" tIns="241300" lIns="241300" bIns="241300" rIns="241300"/>
            <a:lstStyle/>
            <a:p>
              <a:pPr algn="just">
                <a:lnSpc>
                  <a:spcPts val="3499"/>
                </a:lnSpc>
              </a:pPr>
              <a:r>
                <a:rPr lang="en-US" b="true" sz="2499">
                  <a:solidFill>
                    <a:srgbClr val="FFFFFF"/>
                  </a:solidFill>
                  <a:latin typeface="Public Sans Bold"/>
                  <a:ea typeface="Public Sans Bold"/>
                  <a:cs typeface="Public Sans Bold"/>
                  <a:sym typeface="Public Sans Bold"/>
                </a:rPr>
                <a:t>04. Triển khai và thực nghiệm trên Spark</a:t>
              </a:r>
            </a:p>
          </p:txBody>
        </p:sp>
      </p:grpSp>
      <p:grpSp>
        <p:nvGrpSpPr>
          <p:cNvPr name="Group 15" id="15"/>
          <p:cNvGrpSpPr/>
          <p:nvPr/>
        </p:nvGrpSpPr>
        <p:grpSpPr>
          <a:xfrm rot="0">
            <a:off x="9226893" y="5778039"/>
            <a:ext cx="7197591" cy="918162"/>
            <a:chOff x="0" y="0"/>
            <a:chExt cx="1895662" cy="241820"/>
          </a:xfrm>
        </p:grpSpPr>
        <p:sp>
          <p:nvSpPr>
            <p:cNvPr name="Freeform 16" id="16"/>
            <p:cNvSpPr/>
            <p:nvPr/>
          </p:nvSpPr>
          <p:spPr>
            <a:xfrm flipH="false" flipV="false" rot="0">
              <a:off x="0" y="0"/>
              <a:ext cx="1895662" cy="241820"/>
            </a:xfrm>
            <a:custGeom>
              <a:avLst/>
              <a:gdLst/>
              <a:ahLst/>
              <a:cxnLst/>
              <a:rect r="r" b="b" t="t" l="l"/>
              <a:pathLst>
                <a:path h="241820" w="1895662">
                  <a:moveTo>
                    <a:pt x="0" y="0"/>
                  </a:moveTo>
                  <a:lnTo>
                    <a:pt x="1895662" y="0"/>
                  </a:lnTo>
                  <a:lnTo>
                    <a:pt x="1895662" y="241820"/>
                  </a:lnTo>
                  <a:lnTo>
                    <a:pt x="0" y="241820"/>
                  </a:lnTo>
                  <a:close/>
                </a:path>
              </a:pathLst>
            </a:custGeom>
            <a:solidFill>
              <a:srgbClr val="231076"/>
            </a:solidFill>
          </p:spPr>
        </p:sp>
        <p:sp>
          <p:nvSpPr>
            <p:cNvPr name="TextBox 17" id="17"/>
            <p:cNvSpPr txBox="true"/>
            <p:nvPr/>
          </p:nvSpPr>
          <p:spPr>
            <a:xfrm>
              <a:off x="0" y="-57150"/>
              <a:ext cx="1895662" cy="298970"/>
            </a:xfrm>
            <a:prstGeom prst="rect">
              <a:avLst/>
            </a:prstGeom>
          </p:spPr>
          <p:txBody>
            <a:bodyPr anchor="ctr" rtlCol="false" tIns="241300" lIns="241300" bIns="241300" rIns="241300"/>
            <a:lstStyle/>
            <a:p>
              <a:pPr algn="just">
                <a:lnSpc>
                  <a:spcPts val="3499"/>
                </a:lnSpc>
              </a:pPr>
              <a:r>
                <a:rPr lang="en-US" b="true" sz="2499">
                  <a:solidFill>
                    <a:srgbClr val="FFFFFF"/>
                  </a:solidFill>
                  <a:latin typeface="Public Sans Bold"/>
                  <a:ea typeface="Public Sans Bold"/>
                  <a:cs typeface="Public Sans Bold"/>
                  <a:sym typeface="Public Sans Bold"/>
                </a:rPr>
                <a:t>05. Kết quả và phân tích</a:t>
              </a:r>
            </a:p>
          </p:txBody>
        </p:sp>
      </p:grpSp>
      <p:grpSp>
        <p:nvGrpSpPr>
          <p:cNvPr name="Group 18" id="18"/>
          <p:cNvGrpSpPr/>
          <p:nvPr/>
        </p:nvGrpSpPr>
        <p:grpSpPr>
          <a:xfrm rot="0">
            <a:off x="9226893" y="6858126"/>
            <a:ext cx="7197591" cy="865187"/>
            <a:chOff x="0" y="0"/>
            <a:chExt cx="1895662" cy="227868"/>
          </a:xfrm>
        </p:grpSpPr>
        <p:sp>
          <p:nvSpPr>
            <p:cNvPr name="Freeform 19" id="19"/>
            <p:cNvSpPr/>
            <p:nvPr/>
          </p:nvSpPr>
          <p:spPr>
            <a:xfrm flipH="false" flipV="false" rot="0">
              <a:off x="0" y="0"/>
              <a:ext cx="1895662" cy="227868"/>
            </a:xfrm>
            <a:custGeom>
              <a:avLst/>
              <a:gdLst/>
              <a:ahLst/>
              <a:cxnLst/>
              <a:rect r="r" b="b" t="t" l="l"/>
              <a:pathLst>
                <a:path h="227868" w="1895662">
                  <a:moveTo>
                    <a:pt x="0" y="0"/>
                  </a:moveTo>
                  <a:lnTo>
                    <a:pt x="1895662" y="0"/>
                  </a:lnTo>
                  <a:lnTo>
                    <a:pt x="1895662" y="227868"/>
                  </a:lnTo>
                  <a:lnTo>
                    <a:pt x="0" y="227868"/>
                  </a:lnTo>
                  <a:close/>
                </a:path>
              </a:pathLst>
            </a:custGeom>
            <a:solidFill>
              <a:srgbClr val="231076"/>
            </a:solidFill>
          </p:spPr>
        </p:sp>
        <p:sp>
          <p:nvSpPr>
            <p:cNvPr name="TextBox 20" id="20"/>
            <p:cNvSpPr txBox="true"/>
            <p:nvPr/>
          </p:nvSpPr>
          <p:spPr>
            <a:xfrm>
              <a:off x="0" y="-57150"/>
              <a:ext cx="1895662" cy="285018"/>
            </a:xfrm>
            <a:prstGeom prst="rect">
              <a:avLst/>
            </a:prstGeom>
          </p:spPr>
          <p:txBody>
            <a:bodyPr anchor="ctr" rtlCol="false" tIns="241300" lIns="241300" bIns="241300" rIns="241300"/>
            <a:lstStyle/>
            <a:p>
              <a:pPr algn="just">
                <a:lnSpc>
                  <a:spcPts val="3499"/>
                </a:lnSpc>
              </a:pPr>
              <a:r>
                <a:rPr lang="en-US" b="true" sz="2499">
                  <a:solidFill>
                    <a:srgbClr val="FFFFFF"/>
                  </a:solidFill>
                  <a:latin typeface="Public Sans Bold"/>
                  <a:ea typeface="Public Sans Bold"/>
                  <a:cs typeface="Public Sans Bold"/>
                  <a:sym typeface="Public Sans Bold"/>
                </a:rPr>
                <a:t>06. Kết luận</a:t>
              </a:r>
            </a:p>
          </p:txBody>
        </p:sp>
      </p:gr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Freeform 2" id="2"/>
          <p:cNvSpPr/>
          <p:nvPr/>
        </p:nvSpPr>
        <p:spPr>
          <a:xfrm flipH="true" flipV="false" rot="0">
            <a:off x="9201241" y="-1497799"/>
            <a:ext cx="8105541" cy="11043424"/>
          </a:xfrm>
          <a:custGeom>
            <a:avLst/>
            <a:gdLst/>
            <a:ahLst/>
            <a:cxnLst/>
            <a:rect r="r" b="b" t="t" l="l"/>
            <a:pathLst>
              <a:path h="11043424" w="8105541">
                <a:moveTo>
                  <a:pt x="8105541" y="0"/>
                </a:moveTo>
                <a:lnTo>
                  <a:pt x="0" y="0"/>
                </a:lnTo>
                <a:lnTo>
                  <a:pt x="0" y="11043424"/>
                </a:lnTo>
                <a:lnTo>
                  <a:pt x="8105541" y="11043424"/>
                </a:lnTo>
                <a:lnTo>
                  <a:pt x="8105541" y="0"/>
                </a:lnTo>
                <a:close/>
              </a:path>
            </a:pathLst>
          </a:custGeom>
          <a:blipFill>
            <a:blip r:embed="rId2"/>
            <a:stretch>
              <a:fillRect l="0" t="0" r="0" b="0"/>
            </a:stretch>
          </a:blipFill>
        </p:spPr>
      </p:sp>
      <p:sp>
        <p:nvSpPr>
          <p:cNvPr name="TextBox 3" id="3"/>
          <p:cNvSpPr txBox="true"/>
          <p:nvPr/>
        </p:nvSpPr>
        <p:spPr>
          <a:xfrm rot="0">
            <a:off x="1289012" y="5151065"/>
            <a:ext cx="16017770" cy="1684075"/>
          </a:xfrm>
          <a:prstGeom prst="rect">
            <a:avLst/>
          </a:prstGeom>
        </p:spPr>
        <p:txBody>
          <a:bodyPr anchor="t" rtlCol="false" tIns="0" lIns="0" bIns="0" rIns="0">
            <a:spAutoFit/>
          </a:bodyPr>
          <a:lstStyle/>
          <a:p>
            <a:pPr algn="l" marL="0" indent="0" lvl="0">
              <a:lnSpc>
                <a:spcPts val="12675"/>
              </a:lnSpc>
            </a:pPr>
            <a:r>
              <a:rPr lang="en-US" sz="12675" spc="139">
                <a:solidFill>
                  <a:srgbClr val="231076"/>
                </a:solidFill>
                <a:latin typeface="Anton"/>
                <a:ea typeface="Anton"/>
                <a:cs typeface="Anton"/>
                <a:sym typeface="Anton"/>
              </a:rPr>
              <a:t>THANKS FOR WATCHING!!!</a:t>
            </a:r>
          </a:p>
        </p:txBody>
      </p:sp>
      <p:sp>
        <p:nvSpPr>
          <p:cNvPr name="Freeform 4" id="4"/>
          <p:cNvSpPr/>
          <p:nvPr/>
        </p:nvSpPr>
        <p:spPr>
          <a:xfrm flipH="false" flipV="false" rot="0">
            <a:off x="1266825" y="1028700"/>
            <a:ext cx="322205" cy="322205"/>
          </a:xfrm>
          <a:custGeom>
            <a:avLst/>
            <a:gdLst/>
            <a:ahLst/>
            <a:cxnLst/>
            <a:rect r="r" b="b" t="t" l="l"/>
            <a:pathLst>
              <a:path h="322205" w="322205">
                <a:moveTo>
                  <a:pt x="0" y="0"/>
                </a:moveTo>
                <a:lnTo>
                  <a:pt x="322205" y="0"/>
                </a:lnTo>
                <a:lnTo>
                  <a:pt x="322205" y="322205"/>
                </a:lnTo>
                <a:lnTo>
                  <a:pt x="0" y="32220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1700100" y="1054303"/>
            <a:ext cx="4066233" cy="290638"/>
          </a:xfrm>
          <a:prstGeom prst="rect">
            <a:avLst/>
          </a:prstGeom>
        </p:spPr>
        <p:txBody>
          <a:bodyPr anchor="t" rtlCol="false" tIns="0" lIns="0" bIns="0" rIns="0">
            <a:spAutoFit/>
          </a:bodyPr>
          <a:lstStyle/>
          <a:p>
            <a:pPr algn="l" marL="0" indent="0" lvl="0">
              <a:lnSpc>
                <a:spcPts val="2270"/>
              </a:lnSpc>
            </a:pPr>
            <a:r>
              <a:rPr lang="en-US" b="true" sz="1924">
                <a:solidFill>
                  <a:srgbClr val="231076"/>
                </a:solidFill>
                <a:latin typeface="TT Chocolates Bold"/>
                <a:ea typeface="TT Chocolates Bold"/>
                <a:cs typeface="TT Chocolates Bold"/>
                <a:sym typeface="TT Chocolates Bold"/>
              </a:rPr>
              <a:t>VNU - UET - IAI</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1510260" y="838200"/>
            <a:ext cx="10043297" cy="1651635"/>
          </a:xfrm>
          <a:prstGeom prst="rect">
            <a:avLst/>
          </a:prstGeom>
        </p:spPr>
        <p:txBody>
          <a:bodyPr anchor="t" rtlCol="false" tIns="0" lIns="0" bIns="0" rIns="0">
            <a:spAutoFit/>
          </a:bodyPr>
          <a:lstStyle/>
          <a:p>
            <a:pPr algn="l">
              <a:lnSpc>
                <a:spcPts val="13439"/>
              </a:lnSpc>
            </a:pPr>
            <a:r>
              <a:rPr lang="en-US" sz="9600" b="true">
                <a:solidFill>
                  <a:srgbClr val="0E0340"/>
                </a:solidFill>
                <a:latin typeface="Public Sans Bold"/>
                <a:ea typeface="Public Sans Bold"/>
                <a:cs typeface="Public Sans Bold"/>
                <a:sym typeface="Public Sans Bold"/>
              </a:rPr>
              <a:t>Giới thiệu chung</a:t>
            </a:r>
          </a:p>
        </p:txBody>
      </p:sp>
      <p:grpSp>
        <p:nvGrpSpPr>
          <p:cNvPr name="Group 3" id="3"/>
          <p:cNvGrpSpPr/>
          <p:nvPr/>
        </p:nvGrpSpPr>
        <p:grpSpPr>
          <a:xfrm rot="0">
            <a:off x="12416919" y="-405084"/>
            <a:ext cx="8983556" cy="11475333"/>
            <a:chOff x="0" y="0"/>
            <a:chExt cx="816575" cy="1043069"/>
          </a:xfrm>
        </p:grpSpPr>
        <p:sp>
          <p:nvSpPr>
            <p:cNvPr name="Freeform 4" id="4"/>
            <p:cNvSpPr/>
            <p:nvPr/>
          </p:nvSpPr>
          <p:spPr>
            <a:xfrm flipH="false" flipV="false" rot="0">
              <a:off x="0" y="0"/>
              <a:ext cx="816575" cy="1043069"/>
            </a:xfrm>
            <a:custGeom>
              <a:avLst/>
              <a:gdLst/>
              <a:ahLst/>
              <a:cxnLst/>
              <a:rect r="r" b="b" t="t" l="l"/>
              <a:pathLst>
                <a:path h="1043069" w="816575">
                  <a:moveTo>
                    <a:pt x="0" y="0"/>
                  </a:moveTo>
                  <a:lnTo>
                    <a:pt x="816575" y="0"/>
                  </a:lnTo>
                  <a:lnTo>
                    <a:pt x="816575" y="1043069"/>
                  </a:lnTo>
                  <a:lnTo>
                    <a:pt x="0" y="1043069"/>
                  </a:lnTo>
                  <a:close/>
                </a:path>
              </a:pathLst>
            </a:custGeom>
            <a:solidFill>
              <a:srgbClr val="8574D1"/>
            </a:solidFill>
          </p:spPr>
        </p:sp>
        <p:sp>
          <p:nvSpPr>
            <p:cNvPr name="TextBox 5" id="5"/>
            <p:cNvSpPr txBox="true"/>
            <p:nvPr/>
          </p:nvSpPr>
          <p:spPr>
            <a:xfrm>
              <a:off x="0" y="-9525"/>
              <a:ext cx="816575" cy="1052594"/>
            </a:xfrm>
            <a:prstGeom prst="rect">
              <a:avLst/>
            </a:prstGeom>
          </p:spPr>
          <p:txBody>
            <a:bodyPr anchor="ctr" rtlCol="false" tIns="50800" lIns="50800" bIns="50800" rIns="50800"/>
            <a:lstStyle/>
            <a:p>
              <a:pPr algn="ctr">
                <a:lnSpc>
                  <a:spcPts val="2952"/>
                </a:lnSpc>
              </a:pPr>
            </a:p>
          </p:txBody>
        </p:sp>
      </p:grpSp>
      <p:sp>
        <p:nvSpPr>
          <p:cNvPr name="Freeform 6" id="6"/>
          <p:cNvSpPr/>
          <p:nvPr/>
        </p:nvSpPr>
        <p:spPr>
          <a:xfrm flipH="false" flipV="false" rot="-1072124">
            <a:off x="11343040" y="744938"/>
            <a:ext cx="4703894" cy="3437461"/>
          </a:xfrm>
          <a:custGeom>
            <a:avLst/>
            <a:gdLst/>
            <a:ahLst/>
            <a:cxnLst/>
            <a:rect r="r" b="b" t="t" l="l"/>
            <a:pathLst>
              <a:path h="3437461" w="4703894">
                <a:moveTo>
                  <a:pt x="0" y="0"/>
                </a:moveTo>
                <a:lnTo>
                  <a:pt x="4703895" y="0"/>
                </a:lnTo>
                <a:lnTo>
                  <a:pt x="4703895" y="3437461"/>
                </a:lnTo>
                <a:lnTo>
                  <a:pt x="0" y="3437461"/>
                </a:lnTo>
                <a:lnTo>
                  <a:pt x="0" y="0"/>
                </a:lnTo>
                <a:close/>
              </a:path>
            </a:pathLst>
          </a:custGeom>
          <a:blipFill>
            <a:blip r:embed="rId2"/>
            <a:stretch>
              <a:fillRect l="0" t="0" r="0" b="0"/>
            </a:stretch>
          </a:blipFill>
        </p:spPr>
      </p:sp>
      <p:sp>
        <p:nvSpPr>
          <p:cNvPr name="Freeform 7" id="7"/>
          <p:cNvSpPr/>
          <p:nvPr/>
        </p:nvSpPr>
        <p:spPr>
          <a:xfrm flipH="false" flipV="false" rot="0">
            <a:off x="10440986" y="4466626"/>
            <a:ext cx="9294127" cy="8861842"/>
          </a:xfrm>
          <a:custGeom>
            <a:avLst/>
            <a:gdLst/>
            <a:ahLst/>
            <a:cxnLst/>
            <a:rect r="r" b="b" t="t" l="l"/>
            <a:pathLst>
              <a:path h="8861842" w="9294127">
                <a:moveTo>
                  <a:pt x="0" y="0"/>
                </a:moveTo>
                <a:lnTo>
                  <a:pt x="9294127" y="0"/>
                </a:lnTo>
                <a:lnTo>
                  <a:pt x="9294127" y="8861842"/>
                </a:lnTo>
                <a:lnTo>
                  <a:pt x="0" y="8861842"/>
                </a:lnTo>
                <a:lnTo>
                  <a:pt x="0" y="0"/>
                </a:lnTo>
                <a:close/>
              </a:path>
            </a:pathLst>
          </a:custGeom>
          <a:blipFill>
            <a:blip r:embed="rId3"/>
            <a:stretch>
              <a:fillRect l="0" t="0" r="0" b="0"/>
            </a:stretch>
          </a:blipFill>
        </p:spPr>
      </p:sp>
      <p:sp>
        <p:nvSpPr>
          <p:cNvPr name="TextBox 8" id="8"/>
          <p:cNvSpPr txBox="true"/>
          <p:nvPr/>
        </p:nvSpPr>
        <p:spPr>
          <a:xfrm rot="0">
            <a:off x="1510260" y="2926007"/>
            <a:ext cx="10294376" cy="5971540"/>
          </a:xfrm>
          <a:prstGeom prst="rect">
            <a:avLst/>
          </a:prstGeom>
        </p:spPr>
        <p:txBody>
          <a:bodyPr anchor="t" rtlCol="false" tIns="0" lIns="0" bIns="0" rIns="0">
            <a:spAutoFit/>
          </a:bodyPr>
          <a:lstStyle/>
          <a:p>
            <a:pPr algn="l">
              <a:lnSpc>
                <a:spcPts val="4759"/>
              </a:lnSpc>
            </a:pPr>
            <a:r>
              <a:rPr lang="en-US" sz="3399" b="true">
                <a:solidFill>
                  <a:srgbClr val="0E0340"/>
                </a:solidFill>
                <a:latin typeface="TT Norms Bold"/>
                <a:ea typeface="TT Norms Bold"/>
                <a:cs typeface="TT Norms Bold"/>
                <a:sym typeface="TT Norms Bold"/>
              </a:rPr>
              <a:t>Bối cảnh:</a:t>
            </a:r>
          </a:p>
          <a:p>
            <a:pPr algn="l" marL="734059" indent="-367030" lvl="1">
              <a:lnSpc>
                <a:spcPts val="4759"/>
              </a:lnSpc>
              <a:buFont typeface="Arial"/>
              <a:buChar char="•"/>
            </a:pPr>
            <a:r>
              <a:rPr lang="en-US" sz="3399">
                <a:solidFill>
                  <a:srgbClr val="0E0340"/>
                </a:solidFill>
                <a:latin typeface="TT Norms"/>
                <a:ea typeface="TT Norms"/>
                <a:cs typeface="TT Norms"/>
                <a:sym typeface="TT Norms"/>
              </a:rPr>
              <a:t>Sự bùng nổ dữ liệu văn bản từ mạng xã hội, diễn đàn, hệ thống phản hồi khách hàng.</a:t>
            </a:r>
          </a:p>
          <a:p>
            <a:pPr algn="l" marL="734059" indent="-367030" lvl="1">
              <a:lnSpc>
                <a:spcPts val="4759"/>
              </a:lnSpc>
              <a:buFont typeface="Arial"/>
              <a:buChar char="•"/>
            </a:pPr>
            <a:r>
              <a:rPr lang="en-US" sz="3399">
                <a:solidFill>
                  <a:srgbClr val="0E0340"/>
                </a:solidFill>
                <a:latin typeface="TT Norms"/>
                <a:ea typeface="TT Norms"/>
                <a:cs typeface="TT Norms"/>
                <a:sym typeface="TT Norms"/>
              </a:rPr>
              <a:t>Phân tích cảm xúc văn bản giúp doanh nghiệp hiểu người dùng và xu hướng hành vi.</a:t>
            </a:r>
          </a:p>
          <a:p>
            <a:pPr algn="l" marL="734059" indent="-367030" lvl="1">
              <a:lnSpc>
                <a:spcPts val="4759"/>
              </a:lnSpc>
              <a:buFont typeface="Arial"/>
              <a:buChar char="•"/>
            </a:pPr>
            <a:r>
              <a:rPr lang="en-US" sz="3399">
                <a:solidFill>
                  <a:srgbClr val="0E0340"/>
                </a:solidFill>
                <a:latin typeface="TT Norms"/>
                <a:ea typeface="TT Norms"/>
                <a:cs typeface="TT Norms"/>
                <a:sym typeface="TT Norms"/>
              </a:rPr>
              <a:t>Thách thức: xử lý khối lượng lớn dữ liệu, yêu cầu hệ thống hiệu quả và có khả năng mở rộng.</a:t>
            </a:r>
          </a:p>
          <a:p>
            <a:pPr algn="l" marL="734059" indent="-367030" lvl="1">
              <a:lnSpc>
                <a:spcPts val="4759"/>
              </a:lnSpc>
              <a:buFont typeface="Arial"/>
              <a:buChar char="•"/>
            </a:pPr>
            <a:r>
              <a:rPr lang="en-US" sz="3399">
                <a:solidFill>
                  <a:srgbClr val="0E0340"/>
                </a:solidFill>
                <a:latin typeface="TT Norms"/>
                <a:ea typeface="TT Norms"/>
                <a:cs typeface="TT Norms"/>
                <a:sym typeface="TT Norms"/>
              </a:rPr>
              <a:t>Kết hợp giữa học máy (Naive Bayes, SVM) và nền tảng tính toán phân tán (Hadoop, Spark) mở ra hướng tiếp cận mới.</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916" t="-78231" r="-2620" b="-46389"/>
            </a:stretch>
          </a:blipFill>
        </p:spPr>
      </p:sp>
      <p:grpSp>
        <p:nvGrpSpPr>
          <p:cNvPr name="Group 3" id="3"/>
          <p:cNvGrpSpPr/>
          <p:nvPr/>
        </p:nvGrpSpPr>
        <p:grpSpPr>
          <a:xfrm rot="0">
            <a:off x="1028700" y="828822"/>
            <a:ext cx="13682912" cy="8128555"/>
            <a:chOff x="0" y="0"/>
            <a:chExt cx="3849762" cy="2287013"/>
          </a:xfrm>
        </p:grpSpPr>
        <p:sp>
          <p:nvSpPr>
            <p:cNvPr name="Freeform 4" id="4"/>
            <p:cNvSpPr/>
            <p:nvPr/>
          </p:nvSpPr>
          <p:spPr>
            <a:xfrm flipH="false" flipV="false" rot="0">
              <a:off x="0" y="0"/>
              <a:ext cx="3849762" cy="2287013"/>
            </a:xfrm>
            <a:custGeom>
              <a:avLst/>
              <a:gdLst/>
              <a:ahLst/>
              <a:cxnLst/>
              <a:rect r="r" b="b" t="t" l="l"/>
              <a:pathLst>
                <a:path h="2287013" w="3849762">
                  <a:moveTo>
                    <a:pt x="0" y="0"/>
                  </a:moveTo>
                  <a:lnTo>
                    <a:pt x="3849762" y="0"/>
                  </a:lnTo>
                  <a:lnTo>
                    <a:pt x="3849762" y="2287013"/>
                  </a:lnTo>
                  <a:lnTo>
                    <a:pt x="0" y="2287013"/>
                  </a:lnTo>
                  <a:close/>
                </a:path>
              </a:pathLst>
            </a:custGeom>
            <a:solidFill>
              <a:srgbClr val="FFFFFF"/>
            </a:solidFill>
            <a:ln w="28575" cap="sq">
              <a:solidFill>
                <a:srgbClr val="231076"/>
              </a:solidFill>
              <a:prstDash val="solid"/>
              <a:miter/>
            </a:ln>
          </p:spPr>
        </p:sp>
        <p:sp>
          <p:nvSpPr>
            <p:cNvPr name="TextBox 5" id="5"/>
            <p:cNvSpPr txBox="true"/>
            <p:nvPr/>
          </p:nvSpPr>
          <p:spPr>
            <a:xfrm>
              <a:off x="0" y="-19050"/>
              <a:ext cx="3849762" cy="2306063"/>
            </a:xfrm>
            <a:prstGeom prst="rect">
              <a:avLst/>
            </a:prstGeom>
          </p:spPr>
          <p:txBody>
            <a:bodyPr anchor="ctr" rtlCol="false" tIns="34560" lIns="34560" bIns="34560" rIns="34560"/>
            <a:lstStyle/>
            <a:p>
              <a:pPr algn="ctr">
                <a:lnSpc>
                  <a:spcPts val="1161"/>
                </a:lnSpc>
              </a:pPr>
            </a:p>
          </p:txBody>
        </p:sp>
      </p:grpSp>
      <p:sp>
        <p:nvSpPr>
          <p:cNvPr name="TextBox 6" id="6"/>
          <p:cNvSpPr txBox="true"/>
          <p:nvPr/>
        </p:nvSpPr>
        <p:spPr>
          <a:xfrm rot="0">
            <a:off x="1686548" y="1143818"/>
            <a:ext cx="8900180" cy="905277"/>
          </a:xfrm>
          <a:prstGeom prst="rect">
            <a:avLst/>
          </a:prstGeom>
        </p:spPr>
        <p:txBody>
          <a:bodyPr anchor="t" rtlCol="false" tIns="0" lIns="0" bIns="0" rIns="0">
            <a:spAutoFit/>
          </a:bodyPr>
          <a:lstStyle/>
          <a:p>
            <a:pPr algn="l">
              <a:lnSpc>
                <a:spcPts val="7327"/>
              </a:lnSpc>
            </a:pPr>
            <a:r>
              <a:rPr lang="en-US" sz="5234" b="true">
                <a:solidFill>
                  <a:srgbClr val="0E0340"/>
                </a:solidFill>
                <a:latin typeface="Public Sans Bold"/>
                <a:ea typeface="Public Sans Bold"/>
                <a:cs typeface="Public Sans Bold"/>
                <a:sym typeface="Public Sans Bold"/>
              </a:rPr>
              <a:t>Giới thiệu chung</a:t>
            </a:r>
          </a:p>
        </p:txBody>
      </p:sp>
      <p:sp>
        <p:nvSpPr>
          <p:cNvPr name="TextBox 7" id="7"/>
          <p:cNvSpPr txBox="true"/>
          <p:nvPr/>
        </p:nvSpPr>
        <p:spPr>
          <a:xfrm rot="0">
            <a:off x="1686548" y="2278096"/>
            <a:ext cx="8900180" cy="3135271"/>
          </a:xfrm>
          <a:prstGeom prst="rect">
            <a:avLst/>
          </a:prstGeom>
        </p:spPr>
        <p:txBody>
          <a:bodyPr anchor="t" rtlCol="false" tIns="0" lIns="0" bIns="0" rIns="0">
            <a:spAutoFit/>
          </a:bodyPr>
          <a:lstStyle/>
          <a:p>
            <a:pPr algn="l">
              <a:lnSpc>
                <a:spcPts val="4480"/>
              </a:lnSpc>
            </a:pPr>
            <a:r>
              <a:rPr lang="en-US" sz="3200" b="true">
                <a:solidFill>
                  <a:srgbClr val="0E0340"/>
                </a:solidFill>
                <a:latin typeface="TT Norms Bold"/>
                <a:ea typeface="TT Norms Bold"/>
                <a:cs typeface="TT Norms Bold"/>
                <a:sym typeface="TT Norms Bold"/>
              </a:rPr>
              <a:t>Mục tiêu:</a:t>
            </a:r>
          </a:p>
          <a:p>
            <a:pPr algn="l" marL="690881" indent="-345440" lvl="1">
              <a:lnSpc>
                <a:spcPts val="4480"/>
              </a:lnSpc>
              <a:spcBef>
                <a:spcPct val="0"/>
              </a:spcBef>
              <a:buFont typeface="Arial"/>
              <a:buChar char="•"/>
            </a:pPr>
            <a:r>
              <a:rPr lang="en-US" sz="3200">
                <a:solidFill>
                  <a:srgbClr val="0E0340"/>
                </a:solidFill>
                <a:latin typeface="TT Norms"/>
                <a:ea typeface="TT Norms"/>
                <a:cs typeface="TT Norms"/>
                <a:sym typeface="TT Norms"/>
              </a:rPr>
              <a:t>Xây dựng pipeline phân tích cảm xúc sử dụng Naive Bayes và SVM.</a:t>
            </a:r>
          </a:p>
          <a:p>
            <a:pPr algn="l" marL="690881" indent="-345440" lvl="1">
              <a:lnSpc>
                <a:spcPts val="4480"/>
              </a:lnSpc>
              <a:spcBef>
                <a:spcPct val="0"/>
              </a:spcBef>
              <a:buFont typeface="Arial"/>
              <a:buChar char="•"/>
            </a:pPr>
            <a:r>
              <a:rPr lang="en-US" sz="3200" u="none">
                <a:solidFill>
                  <a:srgbClr val="0E0340"/>
                </a:solidFill>
                <a:latin typeface="TT Norms"/>
                <a:ea typeface="TT Norms"/>
                <a:cs typeface="TT Norms"/>
                <a:sym typeface="TT Norms"/>
              </a:rPr>
              <a:t>So sánh độ chính xác và thời gian xử lý giữa các mô hình và nền tảng.</a:t>
            </a:r>
          </a:p>
          <a:p>
            <a:pPr algn="l" marL="0" indent="0" lvl="0">
              <a:lnSpc>
                <a:spcPts val="2699"/>
              </a:lnSpc>
              <a:spcBef>
                <a:spcPct val="0"/>
              </a:spcBef>
            </a:pPr>
          </a:p>
        </p:txBody>
      </p:sp>
      <p:sp>
        <p:nvSpPr>
          <p:cNvPr name="TextBox 8" id="8"/>
          <p:cNvSpPr txBox="true"/>
          <p:nvPr/>
        </p:nvSpPr>
        <p:spPr>
          <a:xfrm rot="0">
            <a:off x="1686548" y="5648325"/>
            <a:ext cx="9357380" cy="2011321"/>
          </a:xfrm>
          <a:prstGeom prst="rect">
            <a:avLst/>
          </a:prstGeom>
        </p:spPr>
        <p:txBody>
          <a:bodyPr anchor="t" rtlCol="false" tIns="0" lIns="0" bIns="0" rIns="0">
            <a:spAutoFit/>
          </a:bodyPr>
          <a:lstStyle/>
          <a:p>
            <a:pPr algn="l">
              <a:lnSpc>
                <a:spcPts val="4480"/>
              </a:lnSpc>
            </a:pPr>
            <a:r>
              <a:rPr lang="en-US" sz="3200" b="true">
                <a:solidFill>
                  <a:srgbClr val="0E0340"/>
                </a:solidFill>
                <a:latin typeface="TT Norms Bold"/>
                <a:ea typeface="TT Norms Bold"/>
                <a:cs typeface="TT Norms Bold"/>
                <a:sym typeface="TT Norms Bold"/>
              </a:rPr>
              <a:t>Phạm vi:</a:t>
            </a:r>
          </a:p>
          <a:p>
            <a:pPr algn="l" marL="690881" indent="-345440" lvl="1">
              <a:lnSpc>
                <a:spcPts val="4480"/>
              </a:lnSpc>
              <a:spcBef>
                <a:spcPct val="0"/>
              </a:spcBef>
              <a:buFont typeface="Arial"/>
              <a:buChar char="•"/>
            </a:pPr>
            <a:r>
              <a:rPr lang="en-US" sz="3200">
                <a:solidFill>
                  <a:srgbClr val="0E0340"/>
                </a:solidFill>
                <a:latin typeface="TT Norms"/>
                <a:ea typeface="TT Norms"/>
                <a:cs typeface="TT Norms"/>
                <a:sym typeface="TT Norms"/>
              </a:rPr>
              <a:t>Tập trung xử lý dữ liệu văn bản lớn có nhãn.</a:t>
            </a:r>
          </a:p>
          <a:p>
            <a:pPr algn="l" marL="690881" indent="-345440" lvl="1">
              <a:lnSpc>
                <a:spcPts val="4480"/>
              </a:lnSpc>
              <a:spcBef>
                <a:spcPct val="0"/>
              </a:spcBef>
              <a:buFont typeface="Arial"/>
              <a:buChar char="•"/>
            </a:pPr>
            <a:r>
              <a:rPr lang="en-US" sz="3200" u="none">
                <a:solidFill>
                  <a:srgbClr val="0E0340"/>
                </a:solidFill>
                <a:latin typeface="TT Norms"/>
                <a:ea typeface="TT Norms"/>
                <a:cs typeface="TT Norms"/>
                <a:sym typeface="TT Norms"/>
              </a:rPr>
              <a:t>Sử dụng Hadoop MapReduce và Apache Spark.</a:t>
            </a:r>
          </a:p>
          <a:p>
            <a:pPr algn="l" marL="0" indent="0" lvl="0">
              <a:lnSpc>
                <a:spcPts val="269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723972" y="0"/>
            <a:ext cx="21045830" cy="2443182"/>
            <a:chOff x="0" y="0"/>
            <a:chExt cx="5542935" cy="643472"/>
          </a:xfrm>
        </p:grpSpPr>
        <p:sp>
          <p:nvSpPr>
            <p:cNvPr name="Freeform 3" id="3"/>
            <p:cNvSpPr/>
            <p:nvPr/>
          </p:nvSpPr>
          <p:spPr>
            <a:xfrm flipH="false" flipV="false" rot="0">
              <a:off x="0" y="0"/>
              <a:ext cx="5542935" cy="643472"/>
            </a:xfrm>
            <a:custGeom>
              <a:avLst/>
              <a:gdLst/>
              <a:ahLst/>
              <a:cxnLst/>
              <a:rect r="r" b="b" t="t" l="l"/>
              <a:pathLst>
                <a:path h="643472" w="5542935">
                  <a:moveTo>
                    <a:pt x="0" y="0"/>
                  </a:moveTo>
                  <a:lnTo>
                    <a:pt x="5542935" y="0"/>
                  </a:lnTo>
                  <a:lnTo>
                    <a:pt x="5542935" y="643472"/>
                  </a:lnTo>
                  <a:lnTo>
                    <a:pt x="0" y="643472"/>
                  </a:lnTo>
                  <a:close/>
                </a:path>
              </a:pathLst>
            </a:custGeom>
            <a:solidFill>
              <a:srgbClr val="8574D1"/>
            </a:solidFill>
          </p:spPr>
        </p:sp>
        <p:sp>
          <p:nvSpPr>
            <p:cNvPr name="TextBox 4" id="4"/>
            <p:cNvSpPr txBox="true"/>
            <p:nvPr/>
          </p:nvSpPr>
          <p:spPr>
            <a:xfrm>
              <a:off x="0" y="-47625"/>
              <a:ext cx="5542935" cy="691097"/>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43712" y="300524"/>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Public Sans Bold"/>
                <a:ea typeface="Public Sans Bold"/>
                <a:cs typeface="Public Sans Bold"/>
                <a:sym typeface="Public Sans Bold"/>
              </a:rPr>
              <a:t>Cơ sở lý thuyết</a:t>
            </a:r>
          </a:p>
        </p:txBody>
      </p:sp>
      <p:sp>
        <p:nvSpPr>
          <p:cNvPr name="TextBox 6" id="6"/>
          <p:cNvSpPr txBox="true"/>
          <p:nvPr/>
        </p:nvSpPr>
        <p:spPr>
          <a:xfrm rot="0">
            <a:off x="2242643" y="2582787"/>
            <a:ext cx="8716598" cy="879581"/>
          </a:xfrm>
          <a:prstGeom prst="rect">
            <a:avLst/>
          </a:prstGeom>
        </p:spPr>
        <p:txBody>
          <a:bodyPr anchor="t" rtlCol="false" tIns="0" lIns="0" bIns="0" rIns="0">
            <a:spAutoFit/>
          </a:bodyPr>
          <a:lstStyle/>
          <a:p>
            <a:pPr algn="ctr">
              <a:lnSpc>
                <a:spcPts val="7169"/>
              </a:lnSpc>
            </a:pPr>
            <a:r>
              <a:rPr lang="en-US" sz="5120" b="true">
                <a:solidFill>
                  <a:srgbClr val="0E0340"/>
                </a:solidFill>
                <a:latin typeface="Public Sans Bold"/>
                <a:ea typeface="Public Sans Bold"/>
                <a:cs typeface="Public Sans Bold"/>
                <a:sym typeface="Public Sans Bold"/>
              </a:rPr>
              <a:t>Phân tích cảm xúc văn bản</a:t>
            </a:r>
          </a:p>
        </p:txBody>
      </p:sp>
      <p:sp>
        <p:nvSpPr>
          <p:cNvPr name="TextBox 7" id="7"/>
          <p:cNvSpPr txBox="true"/>
          <p:nvPr/>
        </p:nvSpPr>
        <p:spPr>
          <a:xfrm rot="0">
            <a:off x="1504778" y="4138643"/>
            <a:ext cx="14588331" cy="4471670"/>
          </a:xfrm>
          <a:prstGeom prst="rect">
            <a:avLst/>
          </a:prstGeom>
        </p:spPr>
        <p:txBody>
          <a:bodyPr anchor="t" rtlCol="false" tIns="0" lIns="0" bIns="0" rIns="0">
            <a:spAutoFit/>
          </a:bodyPr>
          <a:lstStyle/>
          <a:p>
            <a:pPr algn="l">
              <a:lnSpc>
                <a:spcPts val="4480"/>
              </a:lnSpc>
            </a:pPr>
            <a:r>
              <a:rPr lang="en-US" sz="3200" b="true">
                <a:solidFill>
                  <a:srgbClr val="0E0340"/>
                </a:solidFill>
                <a:latin typeface="TT Norms Bold"/>
                <a:ea typeface="TT Norms Bold"/>
                <a:cs typeface="TT Norms Bold"/>
                <a:sym typeface="TT Norms Bold"/>
              </a:rPr>
              <a:t>Khái niệm: </a:t>
            </a:r>
            <a:r>
              <a:rPr lang="en-US" sz="3200">
                <a:solidFill>
                  <a:srgbClr val="0E0340"/>
                </a:solidFill>
                <a:latin typeface="TT Norms"/>
                <a:ea typeface="TT Norms"/>
                <a:cs typeface="TT Norms"/>
                <a:sym typeface="TT Norms"/>
              </a:rPr>
              <a:t>Xác định cảm xúc (thái độ, quan điểm) của người viết từ văn bản.</a:t>
            </a:r>
          </a:p>
          <a:p>
            <a:pPr algn="l">
              <a:lnSpc>
                <a:spcPts val="4480"/>
              </a:lnSpc>
            </a:pPr>
          </a:p>
          <a:p>
            <a:pPr algn="l">
              <a:lnSpc>
                <a:spcPts val="4480"/>
              </a:lnSpc>
            </a:pPr>
            <a:r>
              <a:rPr lang="en-US" sz="3200" b="true">
                <a:solidFill>
                  <a:srgbClr val="0E0340"/>
                </a:solidFill>
                <a:latin typeface="TT Norms Bold"/>
                <a:ea typeface="TT Norms Bold"/>
                <a:cs typeface="TT Norms Bold"/>
                <a:sym typeface="TT Norms Bold"/>
              </a:rPr>
              <a:t>Các bước chính: </a:t>
            </a:r>
          </a:p>
          <a:p>
            <a:pPr algn="l" marL="690881" indent="-345440" lvl="1">
              <a:lnSpc>
                <a:spcPts val="4480"/>
              </a:lnSpc>
              <a:buFont typeface="Arial"/>
              <a:buChar char="•"/>
            </a:pPr>
            <a:r>
              <a:rPr lang="en-US" b="true" sz="3200">
                <a:solidFill>
                  <a:srgbClr val="0E0340"/>
                </a:solidFill>
                <a:latin typeface="TT Norms Bold"/>
                <a:ea typeface="TT Norms Bold"/>
                <a:cs typeface="TT Norms Bold"/>
                <a:sym typeface="TT Norms Bold"/>
              </a:rPr>
              <a:t>Tiền xử lý văn bản:</a:t>
            </a:r>
            <a:r>
              <a:rPr lang="en-US" sz="3200">
                <a:solidFill>
                  <a:srgbClr val="0E0340"/>
                </a:solidFill>
                <a:latin typeface="TT Norms"/>
                <a:ea typeface="TT Norms"/>
                <a:cs typeface="TT Norms"/>
                <a:sym typeface="TT Norms"/>
              </a:rPr>
              <a:t> loại bỏ dấu câu/ký tự đặc biệt, chuyển chữ thường, tách từ, stop words, stemming/lemmatization.</a:t>
            </a:r>
          </a:p>
          <a:p>
            <a:pPr algn="l" marL="690881" indent="-345440" lvl="1">
              <a:lnSpc>
                <a:spcPts val="4480"/>
              </a:lnSpc>
              <a:buFont typeface="Arial"/>
              <a:buChar char="•"/>
            </a:pPr>
            <a:r>
              <a:rPr lang="en-US" b="true" sz="3200">
                <a:solidFill>
                  <a:srgbClr val="0E0340"/>
                </a:solidFill>
                <a:latin typeface="TT Norms Bold"/>
                <a:ea typeface="TT Norms Bold"/>
                <a:cs typeface="TT Norms Bold"/>
                <a:sym typeface="TT Norms Bold"/>
              </a:rPr>
              <a:t>Trích xuất đặc trưng: </a:t>
            </a:r>
            <a:r>
              <a:rPr lang="en-US" sz="3200">
                <a:solidFill>
                  <a:srgbClr val="0E0340"/>
                </a:solidFill>
                <a:latin typeface="TT Norms"/>
                <a:ea typeface="TT Norms"/>
                <a:cs typeface="TT Norms"/>
                <a:sym typeface="TT Norms"/>
              </a:rPr>
              <a:t>BoW, TF-IDF, Word2Vec, GloVe.</a:t>
            </a:r>
          </a:p>
          <a:p>
            <a:pPr algn="l" marL="690881" indent="-345440" lvl="1">
              <a:lnSpc>
                <a:spcPts val="4480"/>
              </a:lnSpc>
              <a:buFont typeface="Arial"/>
              <a:buChar char="•"/>
            </a:pPr>
            <a:r>
              <a:rPr lang="en-US" b="true" sz="3200">
                <a:solidFill>
                  <a:srgbClr val="0E0340"/>
                </a:solidFill>
                <a:latin typeface="TT Norms Bold"/>
                <a:ea typeface="TT Norms Bold"/>
                <a:cs typeface="TT Norms Bold"/>
                <a:sym typeface="TT Norms Bold"/>
              </a:rPr>
              <a:t>Phân loại cảm xúc: </a:t>
            </a:r>
            <a:r>
              <a:rPr lang="en-US" sz="3200">
                <a:solidFill>
                  <a:srgbClr val="0E0340"/>
                </a:solidFill>
                <a:latin typeface="TT Norms"/>
                <a:ea typeface="TT Norms"/>
                <a:cs typeface="TT Norms"/>
                <a:sym typeface="TT Norms"/>
              </a:rPr>
              <a:t>nhị phân (positive/negative) hoặc đa lớp.</a:t>
            </a:r>
          </a:p>
          <a:p>
            <a:pPr algn="l" marL="690881" indent="-345440" lvl="1">
              <a:lnSpc>
                <a:spcPts val="4480"/>
              </a:lnSpc>
              <a:buFont typeface="Arial"/>
              <a:buChar char="•"/>
            </a:pPr>
            <a:r>
              <a:rPr lang="en-US" b="true" sz="3200">
                <a:solidFill>
                  <a:srgbClr val="0E0340"/>
                </a:solidFill>
                <a:latin typeface="TT Norms Bold"/>
                <a:ea typeface="TT Norms Bold"/>
                <a:cs typeface="TT Norms Bold"/>
                <a:sym typeface="TT Norms Bold"/>
              </a:rPr>
              <a:t>Đánh giá: </a:t>
            </a:r>
            <a:r>
              <a:rPr lang="en-US" sz="3200">
                <a:solidFill>
                  <a:srgbClr val="0E0340"/>
                </a:solidFill>
                <a:latin typeface="TT Norms"/>
                <a:ea typeface="TT Norms"/>
                <a:cs typeface="TT Norms"/>
                <a:sym typeface="TT Norms"/>
              </a:rPr>
              <a:t>Accuracy, Precision, Recall, F1-score, Confusion Matrix.</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723972" y="0"/>
            <a:ext cx="21045830" cy="1952159"/>
            <a:chOff x="0" y="0"/>
            <a:chExt cx="5542935" cy="514149"/>
          </a:xfrm>
        </p:grpSpPr>
        <p:sp>
          <p:nvSpPr>
            <p:cNvPr name="Freeform 3" id="3"/>
            <p:cNvSpPr/>
            <p:nvPr/>
          </p:nvSpPr>
          <p:spPr>
            <a:xfrm flipH="false" flipV="false" rot="0">
              <a:off x="0" y="0"/>
              <a:ext cx="5542935" cy="514149"/>
            </a:xfrm>
            <a:custGeom>
              <a:avLst/>
              <a:gdLst/>
              <a:ahLst/>
              <a:cxnLst/>
              <a:rect r="r" b="b" t="t" l="l"/>
              <a:pathLst>
                <a:path h="514149" w="5542935">
                  <a:moveTo>
                    <a:pt x="0" y="0"/>
                  </a:moveTo>
                  <a:lnTo>
                    <a:pt x="5542935" y="0"/>
                  </a:lnTo>
                  <a:lnTo>
                    <a:pt x="5542935" y="514149"/>
                  </a:lnTo>
                  <a:lnTo>
                    <a:pt x="0" y="514149"/>
                  </a:lnTo>
                  <a:close/>
                </a:path>
              </a:pathLst>
            </a:custGeom>
            <a:solidFill>
              <a:srgbClr val="8574D1"/>
            </a:solidFill>
          </p:spPr>
        </p:sp>
        <p:sp>
          <p:nvSpPr>
            <p:cNvPr name="TextBox 4" id="4"/>
            <p:cNvSpPr txBox="true"/>
            <p:nvPr/>
          </p:nvSpPr>
          <p:spPr>
            <a:xfrm>
              <a:off x="0" y="-47625"/>
              <a:ext cx="5542935" cy="561774"/>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1305623" y="4691109"/>
            <a:ext cx="7493321" cy="1531283"/>
          </a:xfrm>
          <a:custGeom>
            <a:avLst/>
            <a:gdLst/>
            <a:ahLst/>
            <a:cxnLst/>
            <a:rect r="r" b="b" t="t" l="l"/>
            <a:pathLst>
              <a:path h="1531283" w="7493321">
                <a:moveTo>
                  <a:pt x="0" y="0"/>
                </a:moveTo>
                <a:lnTo>
                  <a:pt x="7493320" y="0"/>
                </a:lnTo>
                <a:lnTo>
                  <a:pt x="7493320" y="1531283"/>
                </a:lnTo>
                <a:lnTo>
                  <a:pt x="0" y="1531283"/>
                </a:lnTo>
                <a:lnTo>
                  <a:pt x="0" y="0"/>
                </a:lnTo>
                <a:close/>
              </a:path>
            </a:pathLst>
          </a:custGeom>
          <a:blipFill>
            <a:blip r:embed="rId2"/>
            <a:stretch>
              <a:fillRect l="-4708" t="-14005" r="-4407" b="-26584"/>
            </a:stretch>
          </a:blipFill>
        </p:spPr>
      </p:sp>
      <p:sp>
        <p:nvSpPr>
          <p:cNvPr name="Freeform 6" id="6"/>
          <p:cNvSpPr/>
          <p:nvPr/>
        </p:nvSpPr>
        <p:spPr>
          <a:xfrm flipH="false" flipV="false" rot="0">
            <a:off x="9329078" y="4529184"/>
            <a:ext cx="8757280" cy="1403839"/>
          </a:xfrm>
          <a:custGeom>
            <a:avLst/>
            <a:gdLst/>
            <a:ahLst/>
            <a:cxnLst/>
            <a:rect r="r" b="b" t="t" l="l"/>
            <a:pathLst>
              <a:path h="1403839" w="8757280">
                <a:moveTo>
                  <a:pt x="0" y="0"/>
                </a:moveTo>
                <a:lnTo>
                  <a:pt x="8757279" y="0"/>
                </a:lnTo>
                <a:lnTo>
                  <a:pt x="8757279" y="1403839"/>
                </a:lnTo>
                <a:lnTo>
                  <a:pt x="0" y="1403839"/>
                </a:lnTo>
                <a:lnTo>
                  <a:pt x="0" y="0"/>
                </a:lnTo>
                <a:close/>
              </a:path>
            </a:pathLst>
          </a:custGeom>
          <a:blipFill>
            <a:blip r:embed="rId3"/>
            <a:stretch>
              <a:fillRect l="0" t="0" r="0" b="0"/>
            </a:stretch>
          </a:blipFill>
        </p:spPr>
      </p:sp>
      <p:sp>
        <p:nvSpPr>
          <p:cNvPr name="TextBox 7" id="7"/>
          <p:cNvSpPr txBox="true"/>
          <p:nvPr/>
        </p:nvSpPr>
        <p:spPr>
          <a:xfrm rot="0">
            <a:off x="1043712" y="55012"/>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Public Sans Bold"/>
                <a:ea typeface="Public Sans Bold"/>
                <a:cs typeface="Public Sans Bold"/>
                <a:sym typeface="Public Sans Bold"/>
              </a:rPr>
              <a:t>Cơ sở lý thuyết</a:t>
            </a:r>
          </a:p>
        </p:txBody>
      </p:sp>
      <p:sp>
        <p:nvSpPr>
          <p:cNvPr name="TextBox 8" id="8"/>
          <p:cNvSpPr txBox="true"/>
          <p:nvPr/>
        </p:nvSpPr>
        <p:spPr>
          <a:xfrm rot="0">
            <a:off x="1305623" y="2044958"/>
            <a:ext cx="7493321" cy="879581"/>
          </a:xfrm>
          <a:prstGeom prst="rect">
            <a:avLst/>
          </a:prstGeom>
        </p:spPr>
        <p:txBody>
          <a:bodyPr anchor="t" rtlCol="false" tIns="0" lIns="0" bIns="0" rIns="0">
            <a:spAutoFit/>
          </a:bodyPr>
          <a:lstStyle/>
          <a:p>
            <a:pPr algn="ctr">
              <a:lnSpc>
                <a:spcPts val="7169"/>
              </a:lnSpc>
            </a:pPr>
            <a:r>
              <a:rPr lang="en-US" sz="5120" b="true">
                <a:solidFill>
                  <a:srgbClr val="0E0340"/>
                </a:solidFill>
                <a:latin typeface="Public Sans Bold"/>
                <a:ea typeface="Public Sans Bold"/>
                <a:cs typeface="Public Sans Bold"/>
                <a:sym typeface="Public Sans Bold"/>
              </a:rPr>
              <a:t>Thuật toán Naive Bayes</a:t>
            </a:r>
          </a:p>
        </p:txBody>
      </p:sp>
      <p:sp>
        <p:nvSpPr>
          <p:cNvPr name="TextBox 9" id="9"/>
          <p:cNvSpPr txBox="true"/>
          <p:nvPr/>
        </p:nvSpPr>
        <p:spPr>
          <a:xfrm rot="0">
            <a:off x="1305623" y="3029314"/>
            <a:ext cx="8010558" cy="1661795"/>
          </a:xfrm>
          <a:prstGeom prst="rect">
            <a:avLst/>
          </a:prstGeom>
        </p:spPr>
        <p:txBody>
          <a:bodyPr anchor="t" rtlCol="false" tIns="0" lIns="0" bIns="0" rIns="0">
            <a:spAutoFit/>
          </a:bodyPr>
          <a:lstStyle/>
          <a:p>
            <a:pPr algn="l">
              <a:lnSpc>
                <a:spcPts val="4480"/>
              </a:lnSpc>
            </a:pPr>
            <a:r>
              <a:rPr lang="en-US" sz="3200" b="true">
                <a:solidFill>
                  <a:srgbClr val="0E0340"/>
                </a:solidFill>
                <a:latin typeface="TT Norms Bold"/>
                <a:ea typeface="TT Norms Bold"/>
                <a:cs typeface="TT Norms Bold"/>
                <a:sym typeface="TT Norms Bold"/>
              </a:rPr>
              <a:t>Nguyên lý: </a:t>
            </a:r>
            <a:r>
              <a:rPr lang="en-US" sz="3200">
                <a:solidFill>
                  <a:srgbClr val="0E0340"/>
                </a:solidFill>
                <a:latin typeface="TT Norms"/>
                <a:ea typeface="TT Norms"/>
                <a:cs typeface="TT Norms"/>
                <a:sym typeface="TT Norms"/>
              </a:rPr>
              <a:t>định lý Bayes với giả định độc lập giữa các đặc trưng.</a:t>
            </a:r>
          </a:p>
          <a:p>
            <a:pPr algn="l">
              <a:lnSpc>
                <a:spcPts val="4480"/>
              </a:lnSpc>
            </a:pPr>
            <a:r>
              <a:rPr lang="en-US" sz="3200" b="true">
                <a:solidFill>
                  <a:srgbClr val="0E0340"/>
                </a:solidFill>
                <a:latin typeface="TT Norms Bold"/>
                <a:ea typeface="TT Norms Bold"/>
                <a:cs typeface="TT Norms Bold"/>
                <a:sym typeface="TT Norms Bold"/>
              </a:rPr>
              <a:t>Công thức:</a:t>
            </a:r>
          </a:p>
        </p:txBody>
      </p:sp>
      <p:sp>
        <p:nvSpPr>
          <p:cNvPr name="TextBox 10" id="10"/>
          <p:cNvSpPr txBox="true"/>
          <p:nvPr/>
        </p:nvSpPr>
        <p:spPr>
          <a:xfrm rot="0">
            <a:off x="10789425" y="2044958"/>
            <a:ext cx="5497022" cy="879581"/>
          </a:xfrm>
          <a:prstGeom prst="rect">
            <a:avLst/>
          </a:prstGeom>
        </p:spPr>
        <p:txBody>
          <a:bodyPr anchor="t" rtlCol="false" tIns="0" lIns="0" bIns="0" rIns="0">
            <a:spAutoFit/>
          </a:bodyPr>
          <a:lstStyle/>
          <a:p>
            <a:pPr algn="ctr">
              <a:lnSpc>
                <a:spcPts val="7169"/>
              </a:lnSpc>
            </a:pPr>
            <a:r>
              <a:rPr lang="en-US" sz="5120" b="true">
                <a:solidFill>
                  <a:srgbClr val="0E0340"/>
                </a:solidFill>
                <a:latin typeface="Public Sans Bold"/>
                <a:ea typeface="Public Sans Bold"/>
                <a:cs typeface="Public Sans Bold"/>
                <a:sym typeface="Public Sans Bold"/>
              </a:rPr>
              <a:t>Thuật toán SVM</a:t>
            </a:r>
          </a:p>
        </p:txBody>
      </p:sp>
      <p:sp>
        <p:nvSpPr>
          <p:cNvPr name="TextBox 11" id="11"/>
          <p:cNvSpPr txBox="true"/>
          <p:nvPr/>
        </p:nvSpPr>
        <p:spPr>
          <a:xfrm rot="0">
            <a:off x="1305623" y="6015084"/>
            <a:ext cx="8196705" cy="4471670"/>
          </a:xfrm>
          <a:prstGeom prst="rect">
            <a:avLst/>
          </a:prstGeom>
        </p:spPr>
        <p:txBody>
          <a:bodyPr anchor="t" rtlCol="false" tIns="0" lIns="0" bIns="0" rIns="0">
            <a:spAutoFit/>
          </a:bodyPr>
          <a:lstStyle/>
          <a:p>
            <a:pPr algn="l">
              <a:lnSpc>
                <a:spcPts val="4480"/>
              </a:lnSpc>
            </a:pPr>
            <a:r>
              <a:rPr lang="en-US" sz="3200" b="true">
                <a:solidFill>
                  <a:srgbClr val="0E0340"/>
                </a:solidFill>
                <a:latin typeface="TT Norms Bold"/>
                <a:ea typeface="TT Norms Bold"/>
                <a:cs typeface="TT Norms Bold"/>
                <a:sym typeface="TT Norms Bold"/>
              </a:rPr>
              <a:t>Ưu điểm:</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Đơn giản, nhanh chóng, dễ triển khai.</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Hiệu quả vớ</a:t>
            </a:r>
            <a:r>
              <a:rPr lang="en-US" sz="3200">
                <a:solidFill>
                  <a:srgbClr val="0E0340"/>
                </a:solidFill>
                <a:latin typeface="TT Norms"/>
                <a:ea typeface="TT Norms"/>
                <a:cs typeface="TT Norms"/>
                <a:sym typeface="TT Norms"/>
              </a:rPr>
              <a:t>i tập dữ liệu nhỏ và vừa.</a:t>
            </a:r>
          </a:p>
          <a:p>
            <a:pPr algn="l">
              <a:lnSpc>
                <a:spcPts val="4480"/>
              </a:lnSpc>
            </a:pPr>
            <a:r>
              <a:rPr lang="en-US" sz="3200" b="true">
                <a:solidFill>
                  <a:srgbClr val="0E0340"/>
                </a:solidFill>
                <a:latin typeface="TT Norms Bold"/>
                <a:ea typeface="TT Norms Bold"/>
                <a:cs typeface="TT Norms Bold"/>
                <a:sym typeface="TT Norms Bold"/>
              </a:rPr>
              <a:t>Nhược điểm:</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Giả định độc lập thường không đúng trong thực tế.</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Nhạy cảm với đặc trưng hiếm</a:t>
            </a:r>
          </a:p>
          <a:p>
            <a:pPr algn="l">
              <a:lnSpc>
                <a:spcPts val="4480"/>
              </a:lnSpc>
            </a:pPr>
          </a:p>
        </p:txBody>
      </p:sp>
      <p:sp>
        <p:nvSpPr>
          <p:cNvPr name="TextBox 12" id="12"/>
          <p:cNvSpPr txBox="true"/>
          <p:nvPr/>
        </p:nvSpPr>
        <p:spPr>
          <a:xfrm rot="0">
            <a:off x="9875689" y="2867389"/>
            <a:ext cx="8010558" cy="1661795"/>
          </a:xfrm>
          <a:prstGeom prst="rect">
            <a:avLst/>
          </a:prstGeom>
        </p:spPr>
        <p:txBody>
          <a:bodyPr anchor="t" rtlCol="false" tIns="0" lIns="0" bIns="0" rIns="0">
            <a:spAutoFit/>
          </a:bodyPr>
          <a:lstStyle/>
          <a:p>
            <a:pPr algn="l">
              <a:lnSpc>
                <a:spcPts val="4480"/>
              </a:lnSpc>
            </a:pPr>
            <a:r>
              <a:rPr lang="en-US" sz="3200" b="true">
                <a:solidFill>
                  <a:srgbClr val="0E0340"/>
                </a:solidFill>
                <a:latin typeface="TT Norms Bold"/>
                <a:ea typeface="TT Norms Bold"/>
                <a:cs typeface="TT Norms Bold"/>
                <a:sym typeface="TT Norms Bold"/>
              </a:rPr>
              <a:t>Nguyên lý: </a:t>
            </a:r>
            <a:r>
              <a:rPr lang="en-US" sz="3200">
                <a:solidFill>
                  <a:srgbClr val="0E0340"/>
                </a:solidFill>
                <a:latin typeface="TT Norms"/>
                <a:ea typeface="TT Norms"/>
                <a:cs typeface="TT Norms"/>
                <a:sym typeface="TT Norms"/>
              </a:rPr>
              <a:t>tìm siêu phẳng tối ưu tách dữ liệu hai lớp với margin lớn nhất.</a:t>
            </a:r>
          </a:p>
          <a:p>
            <a:pPr algn="l">
              <a:lnSpc>
                <a:spcPts val="4480"/>
              </a:lnSpc>
            </a:pPr>
            <a:r>
              <a:rPr lang="en-US" sz="3200" b="true">
                <a:solidFill>
                  <a:srgbClr val="0E0340"/>
                </a:solidFill>
                <a:latin typeface="TT Norms Bold"/>
                <a:ea typeface="TT Norms Bold"/>
                <a:cs typeface="TT Norms Bold"/>
                <a:sym typeface="TT Norms Bold"/>
              </a:rPr>
              <a:t>Công thức:</a:t>
            </a:r>
          </a:p>
        </p:txBody>
      </p:sp>
      <p:sp>
        <p:nvSpPr>
          <p:cNvPr name="TextBox 13" id="13"/>
          <p:cNvSpPr txBox="true"/>
          <p:nvPr/>
        </p:nvSpPr>
        <p:spPr>
          <a:xfrm rot="0">
            <a:off x="9675578" y="6015084"/>
            <a:ext cx="8410779" cy="4471670"/>
          </a:xfrm>
          <a:prstGeom prst="rect">
            <a:avLst/>
          </a:prstGeom>
        </p:spPr>
        <p:txBody>
          <a:bodyPr anchor="t" rtlCol="false" tIns="0" lIns="0" bIns="0" rIns="0">
            <a:spAutoFit/>
          </a:bodyPr>
          <a:lstStyle/>
          <a:p>
            <a:pPr algn="l">
              <a:lnSpc>
                <a:spcPts val="4480"/>
              </a:lnSpc>
            </a:pPr>
            <a:r>
              <a:rPr lang="en-US" sz="3200" b="true">
                <a:solidFill>
                  <a:srgbClr val="0E0340"/>
                </a:solidFill>
                <a:latin typeface="TT Norms Bold"/>
                <a:ea typeface="TT Norms Bold"/>
                <a:cs typeface="TT Norms Bold"/>
                <a:sym typeface="TT Norms Bold"/>
              </a:rPr>
              <a:t>Ưu điểm:</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Mạ</a:t>
            </a:r>
            <a:r>
              <a:rPr lang="en-US" sz="3200">
                <a:solidFill>
                  <a:srgbClr val="0E0340"/>
                </a:solidFill>
                <a:latin typeface="TT Norms"/>
                <a:ea typeface="TT Norms"/>
                <a:cs typeface="TT Norms"/>
                <a:sym typeface="TT Norms"/>
              </a:rPr>
              <a:t>nh mẽ với dữ liệu có nhiều đặc trưng.</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G</a:t>
            </a:r>
            <a:r>
              <a:rPr lang="en-US" sz="3200">
                <a:solidFill>
                  <a:srgbClr val="0E0340"/>
                </a:solidFill>
                <a:latin typeface="TT Norms"/>
                <a:ea typeface="TT Norms"/>
                <a:cs typeface="TT Norms"/>
                <a:sym typeface="TT Norms"/>
              </a:rPr>
              <a:t>iảm nguy cơ overf</a:t>
            </a:r>
            <a:r>
              <a:rPr lang="en-US" sz="3200">
                <a:solidFill>
                  <a:srgbClr val="0E0340"/>
                </a:solidFill>
                <a:latin typeface="TT Norms"/>
                <a:ea typeface="TT Norms"/>
                <a:cs typeface="TT Norms"/>
                <a:sym typeface="TT Norms"/>
              </a:rPr>
              <a:t>itting nhờ tối ưu hóa margin.</a:t>
            </a:r>
          </a:p>
          <a:p>
            <a:pPr algn="l">
              <a:lnSpc>
                <a:spcPts val="4480"/>
              </a:lnSpc>
            </a:pPr>
            <a:r>
              <a:rPr lang="en-US" sz="3200" b="true">
                <a:solidFill>
                  <a:srgbClr val="0E0340"/>
                </a:solidFill>
                <a:latin typeface="TT Norms Bold"/>
                <a:ea typeface="TT Norms Bold"/>
                <a:cs typeface="TT Norms Bold"/>
                <a:sym typeface="TT Norms Bold"/>
              </a:rPr>
              <a:t>Nhược điểm:</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Huấn luyện chậm với dữ liệu lớn.</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Nhạy cảm với việc chọn kernel và tham số.</a:t>
            </a:r>
          </a:p>
          <a:p>
            <a:pPr algn="l">
              <a:lnSpc>
                <a:spcPts val="4480"/>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sp>
        <p:nvSpPr>
          <p:cNvPr name="TextBox 2" id="2"/>
          <p:cNvSpPr txBox="true"/>
          <p:nvPr/>
        </p:nvSpPr>
        <p:spPr>
          <a:xfrm rot="0">
            <a:off x="5734861" y="107632"/>
            <a:ext cx="11141945" cy="1651635"/>
          </a:xfrm>
          <a:prstGeom prst="rect">
            <a:avLst/>
          </a:prstGeom>
        </p:spPr>
        <p:txBody>
          <a:bodyPr anchor="t" rtlCol="false" tIns="0" lIns="0" bIns="0" rIns="0">
            <a:spAutoFit/>
          </a:bodyPr>
          <a:lstStyle/>
          <a:p>
            <a:pPr algn="r">
              <a:lnSpc>
                <a:spcPts val="13439"/>
              </a:lnSpc>
            </a:pPr>
            <a:r>
              <a:rPr lang="en-US" sz="9600" b="true">
                <a:solidFill>
                  <a:srgbClr val="0E0340"/>
                </a:solidFill>
                <a:latin typeface="TT Chocolates Bold"/>
                <a:ea typeface="TT Chocolates Bold"/>
                <a:cs typeface="TT Chocolates Bold"/>
                <a:sym typeface="TT Chocolates Bold"/>
              </a:rPr>
              <a:t>Hadoop MapReduce</a:t>
            </a:r>
          </a:p>
        </p:txBody>
      </p:sp>
      <p:sp>
        <p:nvSpPr>
          <p:cNvPr name="Freeform 3" id="3"/>
          <p:cNvSpPr/>
          <p:nvPr/>
        </p:nvSpPr>
        <p:spPr>
          <a:xfrm flipH="false" flipV="false" rot="3687178">
            <a:off x="-3518932" y="-2576774"/>
            <a:ext cx="9095263" cy="10850159"/>
          </a:xfrm>
          <a:custGeom>
            <a:avLst/>
            <a:gdLst/>
            <a:ahLst/>
            <a:cxnLst/>
            <a:rect r="r" b="b" t="t" l="l"/>
            <a:pathLst>
              <a:path h="10850159" w="9095263">
                <a:moveTo>
                  <a:pt x="0" y="0"/>
                </a:moveTo>
                <a:lnTo>
                  <a:pt x="9095264" y="0"/>
                </a:lnTo>
                <a:lnTo>
                  <a:pt x="9095264" y="10850158"/>
                </a:lnTo>
                <a:lnTo>
                  <a:pt x="0" y="10850158"/>
                </a:lnTo>
                <a:lnTo>
                  <a:pt x="0" y="0"/>
                </a:lnTo>
                <a:close/>
              </a:path>
            </a:pathLst>
          </a:custGeom>
          <a:blipFill>
            <a:blip r:embed="rId2"/>
            <a:stretch>
              <a:fillRect l="0" t="0" r="0" b="0"/>
            </a:stretch>
          </a:blipFill>
        </p:spPr>
      </p:sp>
      <p:sp>
        <p:nvSpPr>
          <p:cNvPr name="Freeform 4" id="4"/>
          <p:cNvSpPr/>
          <p:nvPr/>
        </p:nvSpPr>
        <p:spPr>
          <a:xfrm flipH="false" flipV="false" rot="-1968593">
            <a:off x="2390867" y="7058813"/>
            <a:ext cx="4694922" cy="5600788"/>
          </a:xfrm>
          <a:custGeom>
            <a:avLst/>
            <a:gdLst/>
            <a:ahLst/>
            <a:cxnLst/>
            <a:rect r="r" b="b" t="t" l="l"/>
            <a:pathLst>
              <a:path h="5600788" w="4694922">
                <a:moveTo>
                  <a:pt x="0" y="0"/>
                </a:moveTo>
                <a:lnTo>
                  <a:pt x="4694921" y="0"/>
                </a:lnTo>
                <a:lnTo>
                  <a:pt x="4694921" y="5600789"/>
                </a:lnTo>
                <a:lnTo>
                  <a:pt x="0" y="5600789"/>
                </a:lnTo>
                <a:lnTo>
                  <a:pt x="0" y="0"/>
                </a:lnTo>
                <a:close/>
              </a:path>
            </a:pathLst>
          </a:custGeom>
          <a:blipFill>
            <a:blip r:embed="rId2"/>
            <a:stretch>
              <a:fillRect l="0" t="0" r="0" b="0"/>
            </a:stretch>
          </a:blipFill>
        </p:spPr>
      </p:sp>
      <p:sp>
        <p:nvSpPr>
          <p:cNvPr name="TextBox 5" id="5"/>
          <p:cNvSpPr txBox="true"/>
          <p:nvPr/>
        </p:nvSpPr>
        <p:spPr>
          <a:xfrm rot="0">
            <a:off x="644009" y="2015687"/>
            <a:ext cx="16834538" cy="7843520"/>
          </a:xfrm>
          <a:prstGeom prst="rect">
            <a:avLst/>
          </a:prstGeom>
        </p:spPr>
        <p:txBody>
          <a:bodyPr anchor="t" rtlCol="false" tIns="0" lIns="0" bIns="0" rIns="0">
            <a:spAutoFit/>
          </a:bodyPr>
          <a:lstStyle/>
          <a:p>
            <a:pPr algn="just" marL="690881" indent="-345440" lvl="1">
              <a:lnSpc>
                <a:spcPts val="4480"/>
              </a:lnSpc>
              <a:buFont typeface="Arial"/>
              <a:buChar char="•"/>
            </a:pPr>
            <a:r>
              <a:rPr lang="en-US" b="true" sz="3200">
                <a:solidFill>
                  <a:srgbClr val="0E0340"/>
                </a:solidFill>
                <a:latin typeface="TT Norms Bold"/>
                <a:ea typeface="TT Norms Bold"/>
                <a:cs typeface="TT Norms Bold"/>
                <a:sym typeface="TT Norms Bold"/>
              </a:rPr>
              <a:t>MapReduce</a:t>
            </a:r>
            <a:r>
              <a:rPr lang="en-US" sz="3200">
                <a:solidFill>
                  <a:srgbClr val="0E0340"/>
                </a:solidFill>
                <a:latin typeface="TT Norms"/>
                <a:ea typeface="TT Norms"/>
                <a:cs typeface="TT Norms"/>
                <a:sym typeface="TT Norms"/>
              </a:rPr>
              <a:t> là một framework mã nguồn mở xử lý dữ liệu phân tán, cho phép </a:t>
            </a:r>
            <a:r>
              <a:rPr lang="en-US" b="true" sz="3200">
                <a:solidFill>
                  <a:srgbClr val="0E0340"/>
                </a:solidFill>
                <a:latin typeface="TT Norms Bold"/>
                <a:ea typeface="TT Norms Bold"/>
                <a:cs typeface="TT Norms Bold"/>
                <a:sym typeface="TT Norms Bold"/>
              </a:rPr>
              <a:t>xử lý song song</a:t>
            </a:r>
            <a:r>
              <a:rPr lang="en-US" sz="3200">
                <a:solidFill>
                  <a:srgbClr val="0E0340"/>
                </a:solidFill>
                <a:latin typeface="TT Norms"/>
                <a:ea typeface="TT Norms"/>
                <a:cs typeface="TT Norms"/>
                <a:sym typeface="TT Norms"/>
              </a:rPr>
              <a:t> trên các cụm máy tính lớn, dựa trên mô hình lập trình "Map" và "Reduce".</a:t>
            </a:r>
          </a:p>
          <a:p>
            <a:pPr algn="just" marL="690881" indent="-345440" lvl="1">
              <a:lnSpc>
                <a:spcPts val="4480"/>
              </a:lnSpc>
              <a:buFont typeface="Arial"/>
              <a:buChar char="•"/>
            </a:pPr>
            <a:r>
              <a:rPr lang="en-US" b="true" sz="3200">
                <a:solidFill>
                  <a:srgbClr val="0E0340"/>
                </a:solidFill>
                <a:latin typeface="TT Norms Bold"/>
                <a:ea typeface="TT Norms Bold"/>
                <a:cs typeface="TT Norms Bold"/>
                <a:sym typeface="TT Norms Bold"/>
              </a:rPr>
              <a:t>Ưu điểm:</a:t>
            </a:r>
          </a:p>
          <a:p>
            <a:pPr algn="just" marL="1381761" indent="-460587" lvl="2">
              <a:lnSpc>
                <a:spcPts val="4480"/>
              </a:lnSpc>
              <a:buFont typeface="Arial"/>
              <a:buChar char="⚬"/>
            </a:pPr>
            <a:r>
              <a:rPr lang="en-US" b="true" sz="3200">
                <a:solidFill>
                  <a:srgbClr val="0E0340"/>
                </a:solidFill>
                <a:latin typeface="TT Norms Bold"/>
                <a:ea typeface="TT Norms Bold"/>
                <a:cs typeface="TT Norms Bold"/>
                <a:sym typeface="TT Norms Bold"/>
              </a:rPr>
              <a:t>Khả năng mở rộng</a:t>
            </a:r>
            <a:r>
              <a:rPr lang="en-US" sz="3200">
                <a:solidFill>
                  <a:srgbClr val="0E0340"/>
                </a:solidFill>
                <a:latin typeface="TT Norms"/>
                <a:ea typeface="TT Norms"/>
                <a:cs typeface="TT Norms"/>
                <a:sym typeface="TT Norms"/>
              </a:rPr>
              <a:t>: Có thể xử lý dữ liệu petabyte trên hàng nghìn node.</a:t>
            </a:r>
          </a:p>
          <a:p>
            <a:pPr algn="just" marL="1381761" indent="-460587" lvl="2">
              <a:lnSpc>
                <a:spcPts val="4480"/>
              </a:lnSpc>
              <a:buFont typeface="Arial"/>
              <a:buChar char="⚬"/>
            </a:pPr>
            <a:r>
              <a:rPr lang="en-US" b="true" sz="3200">
                <a:solidFill>
                  <a:srgbClr val="0E0340"/>
                </a:solidFill>
                <a:latin typeface="TT Norms Bold"/>
                <a:ea typeface="TT Norms Bold"/>
                <a:cs typeface="TT Norms Bold"/>
                <a:sym typeface="TT Norms Bold"/>
              </a:rPr>
              <a:t>Chịu lỗi</a:t>
            </a:r>
            <a:r>
              <a:rPr lang="en-US" sz="3200">
                <a:solidFill>
                  <a:srgbClr val="0E0340"/>
                </a:solidFill>
                <a:latin typeface="TT Norms"/>
                <a:ea typeface="TT Norms"/>
                <a:cs typeface="TT Norms"/>
                <a:sym typeface="TT Norms"/>
              </a:rPr>
              <a:t>: Tự động khôi phục khi node bị lỗi nhờ cơ chế sao chép dữ liệu trong HDFS.</a:t>
            </a:r>
          </a:p>
          <a:p>
            <a:pPr algn="just" marL="1381761" indent="-460587" lvl="2">
              <a:lnSpc>
                <a:spcPts val="4480"/>
              </a:lnSpc>
              <a:buFont typeface="Arial"/>
              <a:buChar char="⚬"/>
            </a:pPr>
            <a:r>
              <a:rPr lang="en-US" b="true" sz="3200">
                <a:solidFill>
                  <a:srgbClr val="0E0340"/>
                </a:solidFill>
                <a:latin typeface="TT Norms Bold"/>
                <a:ea typeface="TT Norms Bold"/>
                <a:cs typeface="TT Norms Bold"/>
                <a:sym typeface="TT Norms Bold"/>
              </a:rPr>
              <a:t>Đơn giản</a:t>
            </a:r>
            <a:r>
              <a:rPr lang="en-US" sz="3200">
                <a:solidFill>
                  <a:srgbClr val="0E0340"/>
                </a:solidFill>
                <a:latin typeface="TT Norms"/>
                <a:ea typeface="TT Norms"/>
                <a:cs typeface="TT Norms"/>
                <a:sym typeface="TT Norms"/>
              </a:rPr>
              <a:t>: Mô hình MapReduce dễ hiểu, chỉ yêu cầu hai hàm chính (Map và Reduce).</a:t>
            </a:r>
          </a:p>
          <a:p>
            <a:pPr algn="just" marL="1381761" indent="-460587" lvl="2">
              <a:lnSpc>
                <a:spcPts val="4480"/>
              </a:lnSpc>
              <a:buFont typeface="Arial"/>
              <a:buChar char="⚬"/>
            </a:pPr>
            <a:r>
              <a:rPr lang="en-US" b="true" sz="3200">
                <a:solidFill>
                  <a:srgbClr val="0E0340"/>
                </a:solidFill>
                <a:latin typeface="TT Norms Bold"/>
                <a:ea typeface="TT Norms Bold"/>
                <a:cs typeface="TT Norms Bold"/>
                <a:sym typeface="TT Norms Bold"/>
              </a:rPr>
              <a:t>Tích hợp</a:t>
            </a:r>
            <a:r>
              <a:rPr lang="en-US" sz="3200">
                <a:solidFill>
                  <a:srgbClr val="0E0340"/>
                </a:solidFill>
                <a:latin typeface="TT Norms"/>
                <a:ea typeface="TT Norms"/>
                <a:cs typeface="TT Norms"/>
                <a:sym typeface="TT Norms"/>
              </a:rPr>
              <a:t>: Hoạt động tốt với HDFS, HBase, Hive, Pig.</a:t>
            </a:r>
          </a:p>
          <a:p>
            <a:pPr algn="just" marL="690881" indent="-345440" lvl="1">
              <a:lnSpc>
                <a:spcPts val="4480"/>
              </a:lnSpc>
              <a:buFont typeface="Arial"/>
              <a:buChar char="•"/>
            </a:pPr>
            <a:r>
              <a:rPr lang="en-US" b="true" sz="3200">
                <a:solidFill>
                  <a:srgbClr val="0E0340"/>
                </a:solidFill>
                <a:latin typeface="TT Norms Bold"/>
                <a:ea typeface="TT Norms Bold"/>
                <a:cs typeface="TT Norms Bold"/>
                <a:sym typeface="TT Norms Bold"/>
              </a:rPr>
              <a:t>Hạn chế:</a:t>
            </a:r>
          </a:p>
          <a:p>
            <a:pPr algn="just" marL="1381761" indent="-460587" lvl="2">
              <a:lnSpc>
                <a:spcPts val="4480"/>
              </a:lnSpc>
              <a:buFont typeface="Arial"/>
              <a:buChar char="⚬"/>
            </a:pPr>
            <a:r>
              <a:rPr lang="en-US" b="true" sz="3200">
                <a:solidFill>
                  <a:srgbClr val="0E0340"/>
                </a:solidFill>
                <a:latin typeface="TT Norms Bold"/>
                <a:ea typeface="TT Norms Bold"/>
                <a:cs typeface="TT Norms Bold"/>
                <a:sym typeface="TT Norms Bold"/>
              </a:rPr>
              <a:t>Hiệu suất</a:t>
            </a:r>
            <a:r>
              <a:rPr lang="en-US" sz="3200">
                <a:solidFill>
                  <a:srgbClr val="0E0340"/>
                </a:solidFill>
                <a:latin typeface="TT Norms"/>
                <a:ea typeface="TT Norms"/>
                <a:cs typeface="TT Norms"/>
                <a:sym typeface="TT Norms"/>
              </a:rPr>
              <a:t> : Chậm hơn so với các công nghệ như Apache Spark do phụ thuộc vào lưu trữ đĩa (disk-based) thay vì bộ nhớ (in-memory).</a:t>
            </a:r>
          </a:p>
          <a:p>
            <a:pPr algn="just" marL="1381761" indent="-460587" lvl="2">
              <a:lnSpc>
                <a:spcPts val="4480"/>
              </a:lnSpc>
              <a:buFont typeface="Arial"/>
              <a:buChar char="⚬"/>
            </a:pPr>
            <a:r>
              <a:rPr lang="en-US" b="true" sz="3200">
                <a:solidFill>
                  <a:srgbClr val="0E0340"/>
                </a:solidFill>
                <a:latin typeface="TT Norms Bold"/>
                <a:ea typeface="TT Norms Bold"/>
                <a:cs typeface="TT Norms Bold"/>
                <a:sym typeface="TT Norms Bold"/>
              </a:rPr>
              <a:t>Phức tạp</a:t>
            </a:r>
            <a:r>
              <a:rPr lang="en-US" sz="3200">
                <a:solidFill>
                  <a:srgbClr val="0E0340"/>
                </a:solidFill>
                <a:latin typeface="TT Norms"/>
                <a:ea typeface="TT Norms"/>
                <a:cs typeface="TT Norms"/>
                <a:sym typeface="TT Norms"/>
              </a:rPr>
              <a:t> : Viết chương trình MapReduce bằng Java có thể dài dòng và phức tạp.</a:t>
            </a:r>
          </a:p>
          <a:p>
            <a:pPr algn="just" marL="1381761" indent="-460587" lvl="2">
              <a:lnSpc>
                <a:spcPts val="4480"/>
              </a:lnSpc>
              <a:buFont typeface="Arial"/>
              <a:buChar char="⚬"/>
            </a:pPr>
            <a:r>
              <a:rPr lang="en-US" b="true" sz="3200">
                <a:solidFill>
                  <a:srgbClr val="0E0340"/>
                </a:solidFill>
                <a:latin typeface="TT Norms Bold"/>
                <a:ea typeface="TT Norms Bold"/>
                <a:cs typeface="TT Norms Bold"/>
                <a:sym typeface="TT Norms Bold"/>
              </a:rPr>
              <a:t>Không phù hợp với thời gian thực</a:t>
            </a:r>
            <a:r>
              <a:rPr lang="en-US" sz="3200">
                <a:solidFill>
                  <a:srgbClr val="0E0340"/>
                </a:solidFill>
                <a:latin typeface="TT Norms"/>
                <a:ea typeface="TT Norms"/>
                <a:cs typeface="TT Norms"/>
                <a:sym typeface="TT Norms"/>
              </a:rPr>
              <a:t> : Không hỗ trợ tốt xử lý dữ liệu luồng (streaming).</a:t>
            </a:r>
          </a:p>
          <a:p>
            <a:pPr algn="just" marL="1381761" indent="-460587" lvl="2">
              <a:lnSpc>
                <a:spcPts val="4480"/>
              </a:lnSpc>
              <a:buFont typeface="Arial"/>
              <a:buChar char="⚬"/>
            </a:pPr>
            <a:r>
              <a:rPr lang="en-US" b="true" sz="3200">
                <a:solidFill>
                  <a:srgbClr val="0E0340"/>
                </a:solidFill>
                <a:latin typeface="TT Norms Bold"/>
                <a:ea typeface="TT Norms Bold"/>
                <a:cs typeface="TT Norms Bold"/>
                <a:sym typeface="TT Norms Bold"/>
              </a:rPr>
              <a:t>Lập trình cấp thấp </a:t>
            </a:r>
            <a:r>
              <a:rPr lang="en-US" sz="3200">
                <a:solidFill>
                  <a:srgbClr val="0E0340"/>
                </a:solidFill>
                <a:latin typeface="TT Norms"/>
                <a:ea typeface="TT Norms"/>
                <a:cs typeface="TT Norms"/>
                <a:sym typeface="TT Norms"/>
              </a:rPr>
              <a:t>: Yêu cầu nhà phát triển xử lý nhiều chi tiết kỹ thuật so với các công cụ cấp cao như Spark SQL.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3062497" y="-446942"/>
            <a:ext cx="11285040" cy="11180883"/>
            <a:chOff x="0" y="0"/>
            <a:chExt cx="2972192" cy="2944759"/>
          </a:xfrm>
        </p:grpSpPr>
        <p:sp>
          <p:nvSpPr>
            <p:cNvPr name="Freeform 3" id="3"/>
            <p:cNvSpPr/>
            <p:nvPr/>
          </p:nvSpPr>
          <p:spPr>
            <a:xfrm flipH="false" flipV="false" rot="0">
              <a:off x="0" y="0"/>
              <a:ext cx="2972192" cy="2944759"/>
            </a:xfrm>
            <a:custGeom>
              <a:avLst/>
              <a:gdLst/>
              <a:ahLst/>
              <a:cxnLst/>
              <a:rect r="r" b="b" t="t" l="l"/>
              <a:pathLst>
                <a:path h="2944759" w="2972192">
                  <a:moveTo>
                    <a:pt x="0" y="0"/>
                  </a:moveTo>
                  <a:lnTo>
                    <a:pt x="2972192" y="0"/>
                  </a:lnTo>
                  <a:lnTo>
                    <a:pt x="2972192" y="2944759"/>
                  </a:lnTo>
                  <a:lnTo>
                    <a:pt x="0" y="2944759"/>
                  </a:lnTo>
                  <a:close/>
                </a:path>
              </a:pathLst>
            </a:custGeom>
            <a:solidFill>
              <a:srgbClr val="231076"/>
            </a:solidFill>
          </p:spPr>
        </p:sp>
        <p:sp>
          <p:nvSpPr>
            <p:cNvPr name="TextBox 4" id="4"/>
            <p:cNvSpPr txBox="true"/>
            <p:nvPr/>
          </p:nvSpPr>
          <p:spPr>
            <a:xfrm>
              <a:off x="0" y="-47625"/>
              <a:ext cx="2972192" cy="2992384"/>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76850" y="2675972"/>
            <a:ext cx="7742137" cy="5115838"/>
            <a:chOff x="0" y="0"/>
            <a:chExt cx="2139978" cy="1414052"/>
          </a:xfrm>
        </p:grpSpPr>
        <p:sp>
          <p:nvSpPr>
            <p:cNvPr name="Freeform 6" id="6"/>
            <p:cNvSpPr/>
            <p:nvPr/>
          </p:nvSpPr>
          <p:spPr>
            <a:xfrm flipH="false" flipV="false" rot="0">
              <a:off x="0" y="0"/>
              <a:ext cx="2139978" cy="1414052"/>
            </a:xfrm>
            <a:custGeom>
              <a:avLst/>
              <a:gdLst/>
              <a:ahLst/>
              <a:cxnLst/>
              <a:rect r="r" b="b" t="t" l="l"/>
              <a:pathLst>
                <a:path h="1414052" w="2139978">
                  <a:moveTo>
                    <a:pt x="0" y="0"/>
                  </a:moveTo>
                  <a:lnTo>
                    <a:pt x="2139978" y="0"/>
                  </a:lnTo>
                  <a:lnTo>
                    <a:pt x="2139978" y="1414052"/>
                  </a:lnTo>
                  <a:lnTo>
                    <a:pt x="0" y="1414052"/>
                  </a:lnTo>
                  <a:close/>
                </a:path>
              </a:pathLst>
            </a:custGeom>
            <a:solidFill>
              <a:srgbClr val="B8AAD8"/>
            </a:solidFill>
          </p:spPr>
        </p:sp>
        <p:sp>
          <p:nvSpPr>
            <p:cNvPr name="TextBox 7" id="7"/>
            <p:cNvSpPr txBox="true"/>
            <p:nvPr/>
          </p:nvSpPr>
          <p:spPr>
            <a:xfrm>
              <a:off x="0" y="-47625"/>
              <a:ext cx="2139978" cy="1461677"/>
            </a:xfrm>
            <a:prstGeom prst="rect">
              <a:avLst/>
            </a:prstGeom>
          </p:spPr>
          <p:txBody>
            <a:bodyPr anchor="ctr" rtlCol="false" tIns="48405" lIns="48405" bIns="48405" rIns="48405"/>
            <a:lstStyle/>
            <a:p>
              <a:pPr algn="ctr">
                <a:lnSpc>
                  <a:spcPts val="3499"/>
                </a:lnSpc>
              </a:pPr>
            </a:p>
          </p:txBody>
        </p:sp>
      </p:grpSp>
      <p:sp>
        <p:nvSpPr>
          <p:cNvPr name="TextBox 8" id="8"/>
          <p:cNvSpPr txBox="true"/>
          <p:nvPr/>
        </p:nvSpPr>
        <p:spPr>
          <a:xfrm rot="0">
            <a:off x="8222543" y="-190500"/>
            <a:ext cx="10065457" cy="1651635"/>
          </a:xfrm>
          <a:prstGeom prst="rect">
            <a:avLst/>
          </a:prstGeom>
        </p:spPr>
        <p:txBody>
          <a:bodyPr anchor="t" rtlCol="false" tIns="0" lIns="0" bIns="0" rIns="0">
            <a:spAutoFit/>
          </a:bodyPr>
          <a:lstStyle/>
          <a:p>
            <a:pPr algn="ctr">
              <a:lnSpc>
                <a:spcPts val="13439"/>
              </a:lnSpc>
            </a:pPr>
            <a:r>
              <a:rPr lang="en-US" sz="9600" b="true">
                <a:solidFill>
                  <a:srgbClr val="0E0340"/>
                </a:solidFill>
                <a:latin typeface="TT Chocolates Bold"/>
                <a:ea typeface="TT Chocolates Bold"/>
                <a:cs typeface="TT Chocolates Bold"/>
                <a:sym typeface="TT Chocolates Bold"/>
              </a:rPr>
              <a:t>Apache Spark</a:t>
            </a:r>
          </a:p>
        </p:txBody>
      </p:sp>
      <p:grpSp>
        <p:nvGrpSpPr>
          <p:cNvPr name="Group 9" id="9"/>
          <p:cNvGrpSpPr/>
          <p:nvPr/>
        </p:nvGrpSpPr>
        <p:grpSpPr>
          <a:xfrm rot="0">
            <a:off x="8222543" y="1461135"/>
            <a:ext cx="12149584" cy="182510"/>
            <a:chOff x="0" y="0"/>
            <a:chExt cx="3199890" cy="48068"/>
          </a:xfrm>
        </p:grpSpPr>
        <p:sp>
          <p:nvSpPr>
            <p:cNvPr name="Freeform 10" id="10"/>
            <p:cNvSpPr/>
            <p:nvPr/>
          </p:nvSpPr>
          <p:spPr>
            <a:xfrm flipH="false" flipV="false" rot="0">
              <a:off x="0" y="0"/>
              <a:ext cx="3199890" cy="48068"/>
            </a:xfrm>
            <a:custGeom>
              <a:avLst/>
              <a:gdLst/>
              <a:ahLst/>
              <a:cxnLst/>
              <a:rect r="r" b="b" t="t" l="l"/>
              <a:pathLst>
                <a:path h="48068" w="3199890">
                  <a:moveTo>
                    <a:pt x="0" y="0"/>
                  </a:moveTo>
                  <a:lnTo>
                    <a:pt x="3199890" y="0"/>
                  </a:lnTo>
                  <a:lnTo>
                    <a:pt x="3199890" y="48068"/>
                  </a:lnTo>
                  <a:lnTo>
                    <a:pt x="0" y="48068"/>
                  </a:lnTo>
                  <a:close/>
                </a:path>
              </a:pathLst>
            </a:custGeom>
            <a:solidFill>
              <a:srgbClr val="8574D1"/>
            </a:solidFill>
          </p:spPr>
        </p:sp>
        <p:sp>
          <p:nvSpPr>
            <p:cNvPr name="TextBox 11" id="11"/>
            <p:cNvSpPr txBox="true"/>
            <p:nvPr/>
          </p:nvSpPr>
          <p:spPr>
            <a:xfrm>
              <a:off x="0" y="-47625"/>
              <a:ext cx="3199890" cy="95693"/>
            </a:xfrm>
            <a:prstGeom prst="rect">
              <a:avLst/>
            </a:prstGeom>
          </p:spPr>
          <p:txBody>
            <a:bodyPr anchor="ctr" rtlCol="false" tIns="50800" lIns="50800" bIns="50800" rIns="50800"/>
            <a:lstStyle/>
            <a:p>
              <a:pPr algn="ctr">
                <a:lnSpc>
                  <a:spcPts val="2659"/>
                </a:lnSpc>
                <a:spcBef>
                  <a:spcPct val="0"/>
                </a:spcBef>
              </a:pPr>
            </a:p>
          </p:txBody>
        </p:sp>
      </p:grpSp>
      <p:sp>
        <p:nvSpPr>
          <p:cNvPr name="Freeform 12" id="12"/>
          <p:cNvSpPr/>
          <p:nvPr/>
        </p:nvSpPr>
        <p:spPr>
          <a:xfrm flipH="false" flipV="false" rot="0">
            <a:off x="834606" y="2675972"/>
            <a:ext cx="6613993" cy="4935056"/>
          </a:xfrm>
          <a:custGeom>
            <a:avLst/>
            <a:gdLst/>
            <a:ahLst/>
            <a:cxnLst/>
            <a:rect r="r" b="b" t="t" l="l"/>
            <a:pathLst>
              <a:path h="4935056" w="6613993">
                <a:moveTo>
                  <a:pt x="0" y="0"/>
                </a:moveTo>
                <a:lnTo>
                  <a:pt x="6613993" y="0"/>
                </a:lnTo>
                <a:lnTo>
                  <a:pt x="6613993" y="4935056"/>
                </a:lnTo>
                <a:lnTo>
                  <a:pt x="0" y="4935056"/>
                </a:lnTo>
                <a:lnTo>
                  <a:pt x="0" y="0"/>
                </a:lnTo>
                <a:close/>
              </a:path>
            </a:pathLst>
          </a:custGeom>
          <a:blipFill>
            <a:blip r:embed="rId2"/>
            <a:stretch>
              <a:fillRect l="0" t="0" r="0" b="0"/>
            </a:stretch>
          </a:blipFill>
        </p:spPr>
      </p:sp>
      <p:sp>
        <p:nvSpPr>
          <p:cNvPr name="Freeform 13" id="13"/>
          <p:cNvSpPr/>
          <p:nvPr/>
        </p:nvSpPr>
        <p:spPr>
          <a:xfrm flipH="false" flipV="false" rot="0">
            <a:off x="176850" y="2942683"/>
            <a:ext cx="7742137" cy="4602713"/>
          </a:xfrm>
          <a:custGeom>
            <a:avLst/>
            <a:gdLst/>
            <a:ahLst/>
            <a:cxnLst/>
            <a:rect r="r" b="b" t="t" l="l"/>
            <a:pathLst>
              <a:path h="4602713" w="7742137">
                <a:moveTo>
                  <a:pt x="0" y="0"/>
                </a:moveTo>
                <a:lnTo>
                  <a:pt x="7742136" y="0"/>
                </a:lnTo>
                <a:lnTo>
                  <a:pt x="7742136" y="4602713"/>
                </a:lnTo>
                <a:lnTo>
                  <a:pt x="0" y="4602713"/>
                </a:lnTo>
                <a:lnTo>
                  <a:pt x="0" y="0"/>
                </a:lnTo>
                <a:close/>
              </a:path>
            </a:pathLst>
          </a:custGeom>
          <a:blipFill>
            <a:blip r:embed="rId3"/>
            <a:stretch>
              <a:fillRect l="0" t="0" r="0" b="0"/>
            </a:stretch>
          </a:blipFill>
        </p:spPr>
      </p:sp>
      <p:sp>
        <p:nvSpPr>
          <p:cNvPr name="TextBox 14" id="14"/>
          <p:cNvSpPr txBox="true"/>
          <p:nvPr/>
        </p:nvSpPr>
        <p:spPr>
          <a:xfrm rot="0">
            <a:off x="8856445" y="1842770"/>
            <a:ext cx="8644430" cy="7415530"/>
          </a:xfrm>
          <a:prstGeom prst="rect">
            <a:avLst/>
          </a:prstGeom>
        </p:spPr>
        <p:txBody>
          <a:bodyPr anchor="t" rtlCol="false" tIns="0" lIns="0" bIns="0" rIns="0">
            <a:spAutoFit/>
          </a:bodyPr>
          <a:lstStyle/>
          <a:p>
            <a:pPr algn="just">
              <a:lnSpc>
                <a:spcPts val="3920"/>
              </a:lnSpc>
            </a:pPr>
            <a:r>
              <a:rPr lang="en-US" sz="2800" b="true">
                <a:solidFill>
                  <a:srgbClr val="0E0340"/>
                </a:solidFill>
                <a:latin typeface="TT Norms Bold"/>
                <a:ea typeface="TT Norms Bold"/>
                <a:cs typeface="TT Norms Bold"/>
                <a:sym typeface="TT Norms Bold"/>
              </a:rPr>
              <a:t>Apache Spark</a:t>
            </a:r>
            <a:r>
              <a:rPr lang="en-US" sz="2800">
                <a:solidFill>
                  <a:srgbClr val="0E0340"/>
                </a:solidFill>
                <a:latin typeface="TT Norms"/>
                <a:ea typeface="TT Norms"/>
                <a:cs typeface="TT Norms"/>
                <a:sym typeface="TT Norms"/>
              </a:rPr>
              <a:t> là một hệ thống tính toán phân tán mã nguồn mở dựa trên mô hình xử lý dữ liệu song song, tập trung vào hiệu suất và khả năng mở rộng. </a:t>
            </a:r>
          </a:p>
          <a:p>
            <a:pPr algn="just">
              <a:lnSpc>
                <a:spcPts val="3920"/>
              </a:lnSpc>
            </a:pPr>
            <a:r>
              <a:rPr lang="en-US" sz="2800" b="true">
                <a:solidFill>
                  <a:srgbClr val="0E0340"/>
                </a:solidFill>
                <a:latin typeface="TT Norms Bold"/>
                <a:ea typeface="TT Norms Bold"/>
                <a:cs typeface="TT Norms Bold"/>
                <a:sym typeface="TT Norms Bold"/>
              </a:rPr>
              <a:t>Ưu điểm:</a:t>
            </a:r>
          </a:p>
          <a:p>
            <a:pPr algn="just" marL="604521" indent="-302261" lvl="1">
              <a:lnSpc>
                <a:spcPts val="3920"/>
              </a:lnSpc>
              <a:buFont typeface="Arial"/>
              <a:buChar char="•"/>
            </a:pPr>
            <a:r>
              <a:rPr lang="en-US" sz="2800">
                <a:solidFill>
                  <a:srgbClr val="0E0340"/>
                </a:solidFill>
                <a:latin typeface="TT Norms"/>
                <a:ea typeface="TT Norms"/>
                <a:cs typeface="TT Norms"/>
                <a:sym typeface="TT Norms"/>
              </a:rPr>
              <a:t>Hiệu suất cao nhờ tính toán trong bộ nhớ.</a:t>
            </a:r>
          </a:p>
          <a:p>
            <a:pPr algn="just" marL="604521" indent="-302261" lvl="1">
              <a:lnSpc>
                <a:spcPts val="3920"/>
              </a:lnSpc>
              <a:buFont typeface="Arial"/>
              <a:buChar char="•"/>
            </a:pPr>
            <a:r>
              <a:rPr lang="en-US" sz="2800">
                <a:solidFill>
                  <a:srgbClr val="0E0340"/>
                </a:solidFill>
                <a:latin typeface="TT Norms"/>
                <a:ea typeface="TT Norms"/>
                <a:cs typeface="TT Norms"/>
                <a:sym typeface="TT Norms"/>
              </a:rPr>
              <a:t>Hỗ trợ đa ngôn ngữ, dễ tiếp cận cho nhà phát triển.</a:t>
            </a:r>
          </a:p>
          <a:p>
            <a:pPr algn="just" marL="604521" indent="-302261" lvl="1">
              <a:lnSpc>
                <a:spcPts val="3920"/>
              </a:lnSpc>
              <a:buFont typeface="Arial"/>
              <a:buChar char="•"/>
            </a:pPr>
            <a:r>
              <a:rPr lang="en-US" sz="2800">
                <a:solidFill>
                  <a:srgbClr val="0E0340"/>
                </a:solidFill>
                <a:latin typeface="TT Norms"/>
                <a:ea typeface="TT Norms"/>
                <a:cs typeface="TT Norms"/>
                <a:sym typeface="TT Norms"/>
              </a:rPr>
              <a:t>Hệ sinh thái phong phú, tích hợp nhiều công cụ.</a:t>
            </a:r>
          </a:p>
          <a:p>
            <a:pPr algn="just" marL="604521" indent="-302261" lvl="1">
              <a:lnSpc>
                <a:spcPts val="3920"/>
              </a:lnSpc>
              <a:buFont typeface="Arial"/>
              <a:buChar char="•"/>
            </a:pPr>
            <a:r>
              <a:rPr lang="en-US" sz="2800">
                <a:solidFill>
                  <a:srgbClr val="0E0340"/>
                </a:solidFill>
                <a:latin typeface="TT Norms"/>
                <a:ea typeface="TT Norms"/>
                <a:cs typeface="TT Norms"/>
                <a:sym typeface="TT Norms"/>
              </a:rPr>
              <a:t>Khả năng xử lý cả dữ liệu theo lô (batch) và luồng (streaming).</a:t>
            </a:r>
          </a:p>
          <a:p>
            <a:pPr algn="just">
              <a:lnSpc>
                <a:spcPts val="3920"/>
              </a:lnSpc>
            </a:pPr>
            <a:r>
              <a:rPr lang="en-US" sz="2800" b="true">
                <a:solidFill>
                  <a:srgbClr val="0E0340"/>
                </a:solidFill>
                <a:latin typeface="TT Norms Bold"/>
                <a:ea typeface="TT Norms Bold"/>
                <a:cs typeface="TT Norms Bold"/>
                <a:sym typeface="TT Norms Bold"/>
              </a:rPr>
              <a:t>Hạn chế:</a:t>
            </a:r>
          </a:p>
          <a:p>
            <a:pPr algn="just" marL="604521" indent="-302261" lvl="1">
              <a:lnSpc>
                <a:spcPts val="3920"/>
              </a:lnSpc>
              <a:buFont typeface="Arial"/>
              <a:buChar char="•"/>
            </a:pPr>
            <a:r>
              <a:rPr lang="en-US" sz="2800">
                <a:solidFill>
                  <a:srgbClr val="0E0340"/>
                </a:solidFill>
                <a:latin typeface="TT Norms"/>
                <a:ea typeface="TT Norms"/>
                <a:cs typeface="TT Norms"/>
                <a:sym typeface="TT Norms"/>
              </a:rPr>
              <a:t>Yêu cầu tài nguyên lớn (RAM, CPU) để đạt hiệu suất tối ưu.</a:t>
            </a:r>
          </a:p>
          <a:p>
            <a:pPr algn="just" marL="604521" indent="-302261" lvl="1">
              <a:lnSpc>
                <a:spcPts val="3920"/>
              </a:lnSpc>
              <a:buFont typeface="Arial"/>
              <a:buChar char="•"/>
            </a:pPr>
            <a:r>
              <a:rPr lang="en-US" sz="2800">
                <a:solidFill>
                  <a:srgbClr val="0E0340"/>
                </a:solidFill>
                <a:latin typeface="TT Norms"/>
                <a:ea typeface="TT Norms"/>
                <a:cs typeface="TT Norms"/>
                <a:sym typeface="TT Norms"/>
              </a:rPr>
              <a:t>Cấu hình cụm phức tạp trong môi trường lớn.</a:t>
            </a:r>
          </a:p>
          <a:p>
            <a:pPr algn="just" marL="604521" indent="-302261" lvl="1">
              <a:lnSpc>
                <a:spcPts val="3920"/>
              </a:lnSpc>
              <a:buFont typeface="Arial"/>
              <a:buChar char="•"/>
            </a:pPr>
            <a:r>
              <a:rPr lang="en-US" sz="2800">
                <a:solidFill>
                  <a:srgbClr val="0E0340"/>
                </a:solidFill>
                <a:latin typeface="TT Norms"/>
                <a:ea typeface="TT Norms"/>
                <a:cs typeface="TT Norms"/>
                <a:sym typeface="TT Norms"/>
              </a:rPr>
              <a:t>Không phù hợp cho các tác vụ yêu cầu xử lý giao dịch thời gian thực với độ trễ cực thấp.</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BFBF9"/>
        </a:solidFill>
      </p:bgPr>
    </p:bg>
    <p:spTree>
      <p:nvGrpSpPr>
        <p:cNvPr id="1" name=""/>
        <p:cNvGrpSpPr/>
        <p:nvPr/>
      </p:nvGrpSpPr>
      <p:grpSpPr>
        <a:xfrm>
          <a:off x="0" y="0"/>
          <a:ext cx="0" cy="0"/>
          <a:chOff x="0" y="0"/>
          <a:chExt cx="0" cy="0"/>
        </a:xfrm>
      </p:grpSpPr>
      <p:grpSp>
        <p:nvGrpSpPr>
          <p:cNvPr name="Group 2" id="2"/>
          <p:cNvGrpSpPr/>
          <p:nvPr/>
        </p:nvGrpSpPr>
        <p:grpSpPr>
          <a:xfrm rot="0">
            <a:off x="-1395877" y="569438"/>
            <a:ext cx="21045830" cy="1879507"/>
            <a:chOff x="0" y="0"/>
            <a:chExt cx="5542935" cy="495014"/>
          </a:xfrm>
        </p:grpSpPr>
        <p:sp>
          <p:nvSpPr>
            <p:cNvPr name="Freeform 3" id="3"/>
            <p:cNvSpPr/>
            <p:nvPr/>
          </p:nvSpPr>
          <p:spPr>
            <a:xfrm flipH="false" flipV="false" rot="0">
              <a:off x="0" y="0"/>
              <a:ext cx="5542935" cy="495014"/>
            </a:xfrm>
            <a:custGeom>
              <a:avLst/>
              <a:gdLst/>
              <a:ahLst/>
              <a:cxnLst/>
              <a:rect r="r" b="b" t="t" l="l"/>
              <a:pathLst>
                <a:path h="495014" w="5542935">
                  <a:moveTo>
                    <a:pt x="0" y="0"/>
                  </a:moveTo>
                  <a:lnTo>
                    <a:pt x="5542935" y="0"/>
                  </a:lnTo>
                  <a:lnTo>
                    <a:pt x="5542935" y="495014"/>
                  </a:lnTo>
                  <a:lnTo>
                    <a:pt x="0" y="495014"/>
                  </a:lnTo>
                  <a:close/>
                </a:path>
              </a:pathLst>
            </a:custGeom>
            <a:solidFill>
              <a:srgbClr val="231076"/>
            </a:solidFill>
          </p:spPr>
        </p:sp>
        <p:sp>
          <p:nvSpPr>
            <p:cNvPr name="TextBox 4" id="4"/>
            <p:cNvSpPr txBox="true"/>
            <p:nvPr/>
          </p:nvSpPr>
          <p:spPr>
            <a:xfrm>
              <a:off x="0" y="-47625"/>
              <a:ext cx="5542935" cy="542639"/>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1017831" y="797310"/>
            <a:ext cx="16218413" cy="1651635"/>
          </a:xfrm>
          <a:prstGeom prst="rect">
            <a:avLst/>
          </a:prstGeom>
        </p:spPr>
        <p:txBody>
          <a:bodyPr anchor="t" rtlCol="false" tIns="0" lIns="0" bIns="0" rIns="0">
            <a:spAutoFit/>
          </a:bodyPr>
          <a:lstStyle/>
          <a:p>
            <a:pPr algn="ctr">
              <a:lnSpc>
                <a:spcPts val="13439"/>
              </a:lnSpc>
            </a:pPr>
            <a:r>
              <a:rPr lang="en-US" sz="9600" b="true">
                <a:solidFill>
                  <a:srgbClr val="FFFFFF"/>
                </a:solidFill>
                <a:latin typeface="TT Chocolates Bold"/>
                <a:ea typeface="TT Chocolates Bold"/>
                <a:cs typeface="TT Chocolates Bold"/>
                <a:sym typeface="TT Chocolates Bold"/>
              </a:rPr>
              <a:t>Triển khai</a:t>
            </a:r>
          </a:p>
        </p:txBody>
      </p:sp>
      <p:sp>
        <p:nvSpPr>
          <p:cNvPr name="TextBox 6" id="6"/>
          <p:cNvSpPr txBox="true"/>
          <p:nvPr/>
        </p:nvSpPr>
        <p:spPr>
          <a:xfrm rot="0">
            <a:off x="1614766" y="2515886"/>
            <a:ext cx="5202896" cy="755015"/>
          </a:xfrm>
          <a:prstGeom prst="rect">
            <a:avLst/>
          </a:prstGeom>
        </p:spPr>
        <p:txBody>
          <a:bodyPr anchor="t" rtlCol="false" tIns="0" lIns="0" bIns="0" rIns="0">
            <a:spAutoFit/>
          </a:bodyPr>
          <a:lstStyle/>
          <a:p>
            <a:pPr algn="l">
              <a:lnSpc>
                <a:spcPts val="6160"/>
              </a:lnSpc>
            </a:pPr>
            <a:r>
              <a:rPr lang="en-US" sz="4400" i="true" b="true">
                <a:solidFill>
                  <a:srgbClr val="0E0340"/>
                </a:solidFill>
                <a:latin typeface="TT Chocolates Bold Italics"/>
                <a:ea typeface="TT Chocolates Bold Italics"/>
                <a:cs typeface="TT Chocolates Bold Italics"/>
                <a:sym typeface="TT Chocolates Bold Italics"/>
              </a:rPr>
              <a:t>Tập dữ liệu</a:t>
            </a:r>
          </a:p>
        </p:txBody>
      </p:sp>
      <p:sp>
        <p:nvSpPr>
          <p:cNvPr name="TextBox 7" id="7"/>
          <p:cNvSpPr txBox="true"/>
          <p:nvPr/>
        </p:nvSpPr>
        <p:spPr>
          <a:xfrm rot="0">
            <a:off x="1373191" y="3213750"/>
            <a:ext cx="15234926" cy="6719570"/>
          </a:xfrm>
          <a:prstGeom prst="rect">
            <a:avLst/>
          </a:prstGeom>
        </p:spPr>
        <p:txBody>
          <a:bodyPr anchor="t" rtlCol="false" tIns="0" lIns="0" bIns="0" rIns="0">
            <a:spAutoFit/>
          </a:bodyPr>
          <a:lstStyle/>
          <a:p>
            <a:pPr algn="l" marL="690881" indent="-345440" lvl="1">
              <a:lnSpc>
                <a:spcPts val="4480"/>
              </a:lnSpc>
              <a:buFont typeface="Arial"/>
              <a:buChar char="•"/>
            </a:pPr>
            <a:r>
              <a:rPr lang="en-US" sz="3200">
                <a:solidFill>
                  <a:srgbClr val="0E0340"/>
                </a:solidFill>
                <a:latin typeface="TT Norms"/>
                <a:ea typeface="TT Norms"/>
                <a:cs typeface="TT Norms"/>
                <a:sym typeface="TT Norms"/>
              </a:rPr>
              <a:t>Tập dữ liệu được sử dụng trong dự án là tập </a:t>
            </a:r>
            <a:r>
              <a:rPr lang="en-US" b="true" sz="3200">
                <a:solidFill>
                  <a:srgbClr val="0E0340"/>
                </a:solidFill>
                <a:latin typeface="TT Norms Bold"/>
                <a:ea typeface="TT Norms Bold"/>
                <a:cs typeface="TT Norms Bold"/>
                <a:sym typeface="TT Norms Bold"/>
              </a:rPr>
              <a:t>Sentiment140</a:t>
            </a:r>
            <a:r>
              <a:rPr lang="en-US" sz="3200">
                <a:solidFill>
                  <a:srgbClr val="0E0340"/>
                </a:solidFill>
                <a:latin typeface="TT Norms"/>
                <a:ea typeface="TT Norms"/>
                <a:cs typeface="TT Norms"/>
                <a:sym typeface="TT Norms"/>
              </a:rPr>
              <a:t>, bao gồm 1.6 triệu dòng tweet được gán nhãn cảm xúc. Mỗi dòng có định dạng dạng CSV gồm 3 trường :</a:t>
            </a:r>
          </a:p>
          <a:p>
            <a:pPr algn="l" marL="1381761" indent="-460587" lvl="2">
              <a:lnSpc>
                <a:spcPts val="4480"/>
              </a:lnSpc>
              <a:buFont typeface="Arial"/>
              <a:buChar char="⚬"/>
            </a:pPr>
            <a:r>
              <a:rPr lang="en-US" sz="3200">
                <a:solidFill>
                  <a:srgbClr val="0E0340"/>
                </a:solidFill>
                <a:latin typeface="TT Norms"/>
                <a:ea typeface="TT Norms"/>
                <a:cs typeface="TT Norms"/>
                <a:sym typeface="TT Norms"/>
              </a:rPr>
              <a:t>ID của tweet,</a:t>
            </a:r>
          </a:p>
          <a:p>
            <a:pPr algn="l" marL="1381761" indent="-460587" lvl="2">
              <a:lnSpc>
                <a:spcPts val="4480"/>
              </a:lnSpc>
              <a:buFont typeface="Arial"/>
              <a:buChar char="⚬"/>
            </a:pPr>
            <a:r>
              <a:rPr lang="en-US" sz="3200">
                <a:solidFill>
                  <a:srgbClr val="0E0340"/>
                </a:solidFill>
                <a:latin typeface="TT Norms"/>
                <a:ea typeface="TT Norms"/>
                <a:cs typeface="TT Norms"/>
                <a:sym typeface="TT Norms"/>
              </a:rPr>
              <a:t>Nhãn cảm xúc (positive hoặc negative),</a:t>
            </a:r>
          </a:p>
          <a:p>
            <a:pPr algn="l" marL="1381761" indent="-460587" lvl="2">
              <a:lnSpc>
                <a:spcPts val="4480"/>
              </a:lnSpc>
              <a:buFont typeface="Arial"/>
              <a:buChar char="⚬"/>
            </a:pPr>
            <a:r>
              <a:rPr lang="en-US" sz="3200">
                <a:solidFill>
                  <a:srgbClr val="0E0340"/>
                </a:solidFill>
                <a:latin typeface="TT Norms"/>
                <a:ea typeface="TT Norms"/>
                <a:cs typeface="TT Norms"/>
                <a:sym typeface="TT Norms"/>
              </a:rPr>
              <a:t>Nội dung tweet.</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Ví dụ :</a:t>
            </a:r>
          </a:p>
          <a:p>
            <a:pPr algn="l">
              <a:lnSpc>
                <a:spcPts val="4480"/>
              </a:lnSpc>
            </a:pPr>
            <a:r>
              <a:rPr lang="en-US" sz="3200">
                <a:solidFill>
                  <a:srgbClr val="0E0340"/>
                </a:solidFill>
                <a:latin typeface="TT Norms"/>
                <a:ea typeface="TT Norms"/>
                <a:cs typeface="TT Norms"/>
                <a:sym typeface="TT Norms"/>
              </a:rPr>
              <a:t>              </a:t>
            </a:r>
            <a:r>
              <a:rPr lang="en-US" sz="3200">
                <a:solidFill>
                  <a:srgbClr val="0E0340"/>
                </a:solidFill>
                <a:latin typeface="TT Norms"/>
                <a:ea typeface="TT Norms"/>
                <a:cs typeface="TT Norms"/>
                <a:sym typeface="TT Norms"/>
              </a:rPr>
              <a:t>0,Sentiment140,I must think about positive..</a:t>
            </a:r>
          </a:p>
          <a:p>
            <a:pPr algn="l" marL="690881" indent="-345440" lvl="1">
              <a:lnSpc>
                <a:spcPts val="4480"/>
              </a:lnSpc>
              <a:buFont typeface="Arial"/>
              <a:buChar char="•"/>
            </a:pPr>
            <a:r>
              <a:rPr lang="en-US" sz="3200">
                <a:solidFill>
                  <a:srgbClr val="0E0340"/>
                </a:solidFill>
                <a:latin typeface="TT Norms"/>
                <a:ea typeface="TT Norms"/>
                <a:cs typeface="TT Norms"/>
                <a:sym typeface="TT Norms"/>
              </a:rPr>
              <a:t>Dữ liệu được chia thành 10 tập con có kích thước từ 100.000 đến 1.000.000 tweet, được lưu tại thư mục input/. Trong đó :</a:t>
            </a:r>
          </a:p>
          <a:p>
            <a:pPr algn="l" marL="1381761" indent="-460587" lvl="2">
              <a:lnSpc>
                <a:spcPts val="4480"/>
              </a:lnSpc>
              <a:buFont typeface="Arial"/>
              <a:buChar char="⚬"/>
            </a:pPr>
            <a:r>
              <a:rPr lang="en-US" sz="3200">
                <a:solidFill>
                  <a:srgbClr val="0E0340"/>
                </a:solidFill>
                <a:latin typeface="TT Norms"/>
                <a:ea typeface="TT Norms"/>
                <a:cs typeface="TT Norms"/>
                <a:sym typeface="TT Norms"/>
              </a:rPr>
              <a:t> </a:t>
            </a:r>
            <a:r>
              <a:rPr lang="en-US" sz="3200">
                <a:solidFill>
                  <a:srgbClr val="0E0340"/>
                </a:solidFill>
                <a:latin typeface="TT Norms"/>
                <a:ea typeface="TT Norms"/>
                <a:cs typeface="TT Norms"/>
                <a:sym typeface="TT Norms"/>
              </a:rPr>
              <a:t>Đối với Hadoop : các tệp có tên train# và test# (# từ 1 đến 10).</a:t>
            </a:r>
          </a:p>
          <a:p>
            <a:pPr algn="l" marL="1381761" indent="-460587" lvl="2">
              <a:lnSpc>
                <a:spcPts val="4480"/>
              </a:lnSpc>
              <a:buFont typeface="Arial"/>
              <a:buChar char="⚬"/>
            </a:pPr>
            <a:r>
              <a:rPr lang="en-US" sz="3200">
                <a:solidFill>
                  <a:srgbClr val="0E0340"/>
                </a:solidFill>
                <a:latin typeface="TT Norms"/>
                <a:ea typeface="TT Norms"/>
                <a:cs typeface="TT Norms"/>
                <a:sym typeface="TT Norms"/>
              </a:rPr>
              <a:t>Đối với Spark : các tệp có tên spark_input_# (# từ 1 đến 10).</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DAGn8Zk6btg</dc:identifier>
  <dcterms:modified xsi:type="dcterms:W3CDTF">2011-08-01T06:04:30Z</dcterms:modified>
  <cp:revision>1</cp:revision>
  <dc:title>Big_Data_Assignment</dc:title>
</cp:coreProperties>
</file>

<file path=docProps/thumbnail.jpeg>
</file>